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deck targets funders and agencies, not farmers. Every claim is tied to the Villacorte 2026 Nueva Ecija study or to our Sept 2026 sourcing research. Full analysis: docs/16-villacorte-lifetrac-analysis.md.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Frame: national food security stake. Be upfront about the n=30 convenience sample — funders respect honest scoping. The pilot generates the representative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honesty slide: we claim the mechanization third of the problem and say so. Input costs (3.82) and seed quality (3.54) belong to PhilRice/DA programs — we complement, not replace.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Productivity ladder figures are compiled estimates (see docs/16 analysis §3) — present them as such. Large 60-70hp tractors reach 3-5 ha/day but are unaffordable and unrepairable locally.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hectare yields 4000 kg rainy vs 7500 kg dry; income swings ~6x. The mechanization argument is not just speed — it is weather-window insurance.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Machine class corrected per research: compact tracked utility loader, NOT a walk-behind kuliglig. Open documentation standard means any agency-funded build is fully auditable and replicable.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Photo: real OSE LifeTrac prototype. For DOST: open-source deliverables mean funded R&amp;D is reusable by any region. For TESDA/SUC (incl. NEUST, the study's own university): mechanic certification curricula. Answers the study's aging-farmer finding by giving youth an agri-tech entry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slide each agency photographs. Every row is quotable from the study's Table 10 — we are not inventing mandates, we are volunteering to execute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Group ownership is what makes the subsidy defensible: one ₱250k machine serves ~30 families. Also the answer to asset security (community custodians) — see autonomy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Trencher ties to the water-supply constraint (WM 3.60) via ditch maintenance; trailer ties to transport (3.20) and middleman price manipulation (3.38). Auger/trencher photos are concept references.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Photo: LifeTrac concept on a flood-management dyke project. Flood works answer the study's top climate constraints (3.76/3.66) structurally, not just operationally.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Photo: prototype tilling at dusk. Also: thermal/LiDAR sensing works BETTER at night (no solar reflection noise); RTK-GPS holds cm-grade paths in darkness. Challenges priced in: dew protocols, BVLOS/CAAP regulation compliance, capex — see docs/16 analysis §4.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Funders will ask 'what stops theft of autonomous gear in an open field?' — this slide is the answer. Physical hardening + geofenced immobilization + community custodianship. See docs/16 analysis §5.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Last row is from our own sourcing research (MicroTrac Build Cost Research 260910): the Power Cube interface BOM is unresolved and the research recommends WAIT until it is. We tell funders this ourselves — milestone-gated funding handles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CORRECTION (Justin, 2026-09-10). The slide previously claimed 'At parity today. Cheaper than imports with scale and local content.' That was wrong in the direction that matters: ₱247,548 is materials (₱194,548) plus ₱53,000 of DIRECT labor from a price-optimized model — it excludes indirect labor, overhead, tooling and trial and error. Our own conservative draft BOM (boms/microtrac-bom-ph-v1.0.md) reads ~₱358,000 materials, ₱420,000 with contingency, before any labor. Against a factory-built import that lands finished, tested and warranted at ₱281k–343k, we are MORE expensive today. Funders trust an honest gap more than a flattering one — and the gap is the argument for the subsidy. Local motors and batteries are SEPARATE engagements, not part of this scope. 10kW motor + controller lands at ~₱12.5k; the battery is the cost driver. docs/11 and docs/12.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Close: the pilot converts the study's directional evidence into representative, publishable data — exactly what the agencies need to justify national scale-up. Open-source deliverables mean every region can replicate without new procurement dependency. Cost correction (Justin, 2026-09-10): ₱250k was the parts list, not the cost of a machine. Budget the pilot at the honest ~₱900k all-in per first unit and say so — the figure falls as engineering processes mature and as local motors and batteries replace imports. Track and publish cost-per-unit alongside the field metrics so the decline is visible and auditable.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fetrac Mini Tractor 01.jpeg"/>
          <p:cNvPicPr>
            <a:picLocks noChangeAspect="1"/>
          </p:cNvPicPr>
          <p:nvPr/>
        </p:nvPicPr>
        <p:blipFill>
          <a:blip r:embed="rId2"/>
          <a:srcRect t="12247" b="1224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297680"/>
            <a:ext cx="12191695" cy="256032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407408"/>
            <a:ext cx="112471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800" b="1">
                <a:solidFill>
                  <a:srgbClr val="FFB300"/>
                </a:solidFill>
                <a:latin typeface="Trebuchet MS"/>
              </a:rPr>
              <a:t>THE LIFETRAC PILOT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212080"/>
            <a:ext cx="11247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1">
                <a:solidFill>
                  <a:srgbClr val="F5F2E8"/>
                </a:solidFill>
                <a:latin typeface="Trebuchet MS"/>
              </a:rPr>
              <a:t>Open-Source Mechanization for the Rice Bowl — an evidence-based proposal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806440"/>
            <a:ext cx="11247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0">
                <a:solidFill>
                  <a:srgbClr val="F5F2E8"/>
                </a:solidFill>
                <a:latin typeface="Trebuchet MS"/>
              </a:rPr>
              <a:t>For: Department of Science and Technology  •  PhilRice  •  Department of Agriculture  •  Funding Partners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27648"/>
            <a:ext cx="11247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0">
                <a:solidFill>
                  <a:srgbClr val="9AA59D"/>
                </a:solidFill>
                <a:latin typeface="Trebuchet MS"/>
              </a:rPr>
              <a:t>Evidence base: Villacorte (2026), Strategic Interventions for Rice Farming, Nueva Ecija  |  Open Source Ecology — Philippines  | 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THE EVIDENCE — VILLACORTE (2026), PSA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141A16"/>
                </a:solidFill>
                <a:latin typeface="Trebuchet MS"/>
              </a:rPr>
              <a:t>The Rice Bowl is losing capacity — and farmers say why.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783080"/>
            <a:ext cx="2697480" cy="228600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7512" y="1892808"/>
            <a:ext cx="2368296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FFB300"/>
                </a:solidFill>
                <a:latin typeface="Trebuchet MS"/>
              </a:rPr>
              <a:t>44.6%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" y="2560320"/>
            <a:ext cx="2368296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F5F2E8"/>
                </a:solidFill>
                <a:latin typeface="Trebuchet MS"/>
              </a:rPr>
              <a:t>of Central Luzon's palay output comes from Nueva Ecija — the national rice bowl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" y="3685032"/>
            <a:ext cx="2368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0">
                <a:solidFill>
                  <a:srgbClr val="9AA59D"/>
                </a:solidFill>
                <a:latin typeface="Trebuchet MS"/>
              </a:rPr>
              <a:t>PSA, cited in Villacorte 2026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9000" y="1783080"/>
            <a:ext cx="2697480" cy="228600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93592" y="1892808"/>
            <a:ext cx="2368296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FFB300"/>
                </a:solidFill>
                <a:latin typeface="Trebuchet MS"/>
              </a:rPr>
              <a:t>−24.3%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3592" y="2560320"/>
            <a:ext cx="2368296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F5F2E8"/>
                </a:solidFill>
                <a:latin typeface="Trebuchet MS"/>
              </a:rPr>
              <a:t>drop in Nueva Ecija palay production — the region's decline is driven by the province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93592" y="3685032"/>
            <a:ext cx="2368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0">
                <a:solidFill>
                  <a:srgbClr val="9AA59D"/>
                </a:solidFill>
                <a:latin typeface="Trebuchet MS"/>
              </a:rPr>
              <a:t>PSA, cited in Villacorte 2026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55080" y="1783080"/>
            <a:ext cx="2697480" cy="228600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9672" y="1892808"/>
            <a:ext cx="2368296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FFB300"/>
                </a:solidFill>
                <a:latin typeface="Trebuchet MS"/>
              </a:rPr>
              <a:t>10–50%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9672" y="2560320"/>
            <a:ext cx="2368296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F5F2E8"/>
                </a:solidFill>
                <a:latin typeface="Trebuchet MS"/>
              </a:rPr>
              <a:t>post-harvest losses in Philippine rice from inadequate processing, drying, storage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3685032"/>
            <a:ext cx="2368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0">
                <a:solidFill>
                  <a:srgbClr val="9AA59D"/>
                </a:solidFill>
                <a:latin typeface="Trebuchet MS"/>
              </a:rPr>
              <a:t>Villacorte 2026, lit. review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81160" y="1783080"/>
            <a:ext cx="2697480" cy="228600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445752" y="1892808"/>
            <a:ext cx="2368296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FFB300"/>
                </a:solidFill>
                <a:latin typeface="Trebuchet MS"/>
              </a:rPr>
              <a:t>1.7%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45752" y="2560320"/>
            <a:ext cx="2368296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F5F2E8"/>
                </a:solidFill>
                <a:latin typeface="Trebuchet MS"/>
              </a:rPr>
              <a:t>agricultural Total Factor Productivity growth (2021) — slow technological innovation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45752" y="3685032"/>
            <a:ext cx="2368296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00" b="0">
                <a:solidFill>
                  <a:srgbClr val="9AA59D"/>
                </a:solidFill>
                <a:latin typeface="Trebuchet MS"/>
              </a:rPr>
              <a:t>BSP DP 2024-10, cited in study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4343400"/>
            <a:ext cx="112471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700" b="1">
                <a:solidFill>
                  <a:srgbClr val="141A16"/>
                </a:solidFill>
                <a:latin typeface="Trebuchet MS"/>
              </a:rPr>
              <a:t>The farmers affected: </a:t>
            </a:r>
            <a:r>
              <a:rPr sz="1700" b="0">
                <a:solidFill>
                  <a:srgbClr val="141A16"/>
                </a:solidFill>
                <a:latin typeface="Trebuchet MS"/>
              </a:rPr>
              <a:t>aging (40–60), elementary-educated, 25+ years' experience, farming 2–3 hectares, earning ₱50,000–₱75,000 per harvest — with profitable dry seasons negated by rainy-season losses.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300" b="1">
                <a:solidFill>
                  <a:srgbClr val="9AA59D"/>
                </a:solidFill>
                <a:latin typeface="Trebuchet MS"/>
              </a:rPr>
              <a:t>Study basis: </a:t>
            </a:r>
            <a:r>
              <a:rPr sz="1300" b="0">
                <a:solidFill>
                  <a:srgbClr val="9AA59D"/>
                </a:solidFill>
                <a:latin typeface="Trebuchet MS"/>
              </a:rPr>
              <a:t>30 farmers surveyed in Llanera, Laur, Guimba (convenience sample). Directional field evidence — sufficient to justify a measured pilot, which is what we propose.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FARMER-REPORTED CONSTRAINTS (WEIGHTED MEAN, 4.0 = STRONGLY AGREE)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141A16"/>
                </a:solidFill>
                <a:latin typeface="Trebuchet MS"/>
              </a:rPr>
              <a:t>The farmers' own ranking — and where a machine intervenes.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554480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Spiraling input costs (fertilizer, pesticides)</a:t>
            </a:r>
          </a:p>
        </p:txBody>
      </p:sp>
      <p:sp>
        <p:nvSpPr>
          <p:cNvPr id="6" name="Rectangle 5"/>
          <p:cNvSpPr/>
          <p:nvPr/>
        </p:nvSpPr>
        <p:spPr>
          <a:xfrm>
            <a:off x="4389120" y="1600200"/>
            <a:ext cx="3754983" cy="292608"/>
          </a:xfrm>
          <a:prstGeom prst="rect">
            <a:avLst/>
          </a:prstGeom>
          <a:solidFill>
            <a:srgbClr val="9AA5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53831" y="1563624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9AA59D"/>
                </a:solidFill>
                <a:latin typeface="Trebuchet MS"/>
              </a:rPr>
              <a:t>3.82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029968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Erratic climate, typhoons, floods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2075688"/>
            <a:ext cx="3696004" cy="292608"/>
          </a:xfrm>
          <a:prstGeom prst="rect">
            <a:avLst/>
          </a:prstGeom>
          <a:solidFill>
            <a:srgbClr val="FFB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94852" y="2039112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3.76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505456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Extreme weather events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0" y="2551176"/>
            <a:ext cx="3597706" cy="292608"/>
          </a:xfrm>
          <a:prstGeom prst="rect">
            <a:avLst/>
          </a:prstGeom>
          <a:solidFill>
            <a:srgbClr val="FFB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96554" y="251460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3.66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980944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Insufficient water supply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89120" y="3026664"/>
            <a:ext cx="3538728" cy="292608"/>
          </a:xfrm>
          <a:prstGeom prst="rect">
            <a:avLst/>
          </a:prstGeom>
          <a:solidFill>
            <a:srgbClr val="FFB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37576" y="2990088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3.60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3456432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Exorbitant labor cost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89120" y="3502152"/>
            <a:ext cx="3499408" cy="292608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98256" y="3465576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E7D32"/>
                </a:solidFill>
                <a:latin typeface="Trebuchet MS"/>
              </a:rPr>
              <a:t>3.56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3931920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Inability to adopt modernization / post-harvest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89120" y="3977640"/>
            <a:ext cx="3273323" cy="292608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72171" y="3941064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E7D32"/>
                </a:solidFill>
                <a:latin typeface="Trebuchet MS"/>
              </a:rPr>
              <a:t>3.33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4407408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Lack of transport vehicles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89120" y="4453128"/>
            <a:ext cx="3145536" cy="292608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44384" y="4416552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E7D32"/>
                </a:solidFill>
                <a:latin typeface="Trebuchet MS"/>
              </a:rPr>
              <a:t>3.20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4882896"/>
            <a:ext cx="3886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Lack of farm machines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89120" y="4928616"/>
            <a:ext cx="2998089" cy="292608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6937" y="4892040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E7D32"/>
                </a:solidFill>
                <a:latin typeface="Trebuchet MS"/>
              </a:rPr>
              <a:t>3.05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144000" y="1600200"/>
            <a:ext cx="2651760" cy="3749039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26880" y="1783080"/>
            <a:ext cx="228600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sz="1400" b="1">
                <a:solidFill>
                  <a:srgbClr val="2E7D32"/>
                </a:solidFill>
                <a:latin typeface="Trebuchet MS"/>
              </a:rPr>
              <a:t>GREEN</a:t>
            </a:r>
            <a:r>
              <a:rPr sz="1200" b="0">
                <a:solidFill>
                  <a:srgbClr val="F5F2E8"/>
                </a:solidFill>
                <a:latin typeface="Trebuchet MS"/>
              </a:rPr>
              <a:t>  mechanization directly addresses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AMBER</a:t>
            </a:r>
            <a:r>
              <a:rPr sz="1200" b="0">
                <a:solidFill>
                  <a:srgbClr val="F5F2E8"/>
                </a:solidFill>
                <a:latin typeface="Trebuchet MS"/>
              </a:rPr>
              <a:t>  mechanization partially addresses (weather windows, irrigation works)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sz="1400" b="1">
                <a:solidFill>
                  <a:srgbClr val="9AA59D"/>
                </a:solidFill>
                <a:latin typeface="Trebuchet MS"/>
              </a:rPr>
              <a:t>GREY</a:t>
            </a:r>
            <a:r>
              <a:rPr sz="1200" b="0">
                <a:solidFill>
                  <a:srgbClr val="F5F2E8"/>
                </a:solidFill>
                <a:latin typeface="Trebuchet MS"/>
              </a:rPr>
              <a:t>  out of scope — seeds, input prices, policy (partners' domain)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5623560"/>
            <a:ext cx="112471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9AA59D"/>
                </a:solidFill>
                <a:latin typeface="Trebuchet MS"/>
              </a:rPr>
              <a:t>Source: Villacorte (2026), Tables 2–4. We present LifeTrac as one component inside the study's own action plan — not a standalone fix.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THE PRODUCTIVITY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141A16"/>
                </a:solidFill>
                <a:latin typeface="Trebuchet MS"/>
              </a:rPr>
              <a:t>Land preparation: from two weeks to one day.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783080"/>
            <a:ext cx="4206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141A16"/>
                </a:solidFill>
                <a:latin typeface="Trebuchet MS"/>
              </a:rPr>
              <a:t>Carabao (manual)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9160" y="1828800"/>
            <a:ext cx="400050" cy="292608"/>
          </a:xfrm>
          <a:prstGeom prst="rect">
            <a:avLst/>
          </a:prstGeom>
          <a:solidFill>
            <a:srgbClr val="9AA5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218938" y="1792224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9AA59D"/>
                </a:solidFill>
                <a:latin typeface="Trebuchet MS"/>
              </a:rPr>
              <a:t>0.25 ha/day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51760"/>
            <a:ext cx="4206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141A16"/>
                </a:solidFill>
                <a:latin typeface="Trebuchet MS"/>
              </a:rPr>
              <a:t>Walking tractor (10–15 hp)</a:t>
            </a:r>
          </a:p>
        </p:txBody>
      </p:sp>
      <p:sp>
        <p:nvSpPr>
          <p:cNvPr id="9" name="Rectangle 8"/>
          <p:cNvSpPr/>
          <p:nvPr/>
        </p:nvSpPr>
        <p:spPr>
          <a:xfrm>
            <a:off x="4709160" y="2697480"/>
            <a:ext cx="2400300" cy="292608"/>
          </a:xfrm>
          <a:prstGeom prst="rect">
            <a:avLst/>
          </a:prstGeom>
          <a:solidFill>
            <a:srgbClr val="FFB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19188" y="2660904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1.5 ha/day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3520440"/>
            <a:ext cx="42062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141A16"/>
                </a:solidFill>
                <a:latin typeface="Trebuchet MS"/>
              </a:rPr>
              <a:t>Mini 4-wheel tractor (20–40 hp)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09160" y="3566160"/>
            <a:ext cx="4800600" cy="292608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19488" y="3529584"/>
            <a:ext cx="20116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E7D32"/>
                </a:solidFill>
                <a:latin typeface="Trebuchet MS"/>
              </a:rPr>
              <a:t>3 ha/day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526280"/>
            <a:ext cx="112471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A cropping window gained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a 2–3 ha farm's land prep drops from ~2 weeks (carabao) to 1–1.5 days — on-time planting, every season.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The labor line attacked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study Table 7: ₱9,800 planting + ₱8,640–16,200 harvesting labor per ha — the biggest controllable cost after fertilizer.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Estimates to validate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rates are field rule-of-thumb figures; the pilot measures actual ha/day and ₱/ha and publishes them.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WHY TIMING IS EVERYTHING — STUDY COST &amp; RETURN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141A16"/>
                </a:solidFill>
                <a:latin typeface="Trebuchet MS"/>
              </a:rPr>
              <a:t>One hectare, two seasons: the weather decides the income.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691640"/>
            <a:ext cx="5394960" cy="2651760"/>
          </a:xfrm>
          <a:prstGeom prst="rect">
            <a:avLst/>
          </a:prstGeom>
          <a:solidFill>
            <a:srgbClr val="B03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74519"/>
            <a:ext cx="4937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5F2E8"/>
                </a:solidFill>
                <a:latin typeface="Trebuchet MS"/>
              </a:rPr>
              <a:t>RAINY SEASON (inbred)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31720"/>
            <a:ext cx="49377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400" b="1">
                <a:solidFill>
                  <a:srgbClr val="FFB300"/>
                </a:solidFill>
                <a:latin typeface="Trebuchet MS"/>
              </a:rPr>
              <a:t>4,000 kg/ha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154680"/>
            <a:ext cx="4937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F5F2E8"/>
                </a:solidFill>
                <a:latin typeface="Trebuchet MS"/>
              </a:rPr>
              <a:t>ROI 25–51%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0">
                <a:solidFill>
                  <a:srgbClr val="F5F2E8"/>
                </a:solidFill>
                <a:latin typeface="Trebuchet MS"/>
              </a:rPr>
              <a:t>₱12,164–24,164 net per season (at ₱15–18/kg)</a:t>
            </a:r>
          </a:p>
        </p:txBody>
      </p:sp>
      <p:sp>
        <p:nvSpPr>
          <p:cNvPr id="9" name="Rectangle 8"/>
          <p:cNvSpPr/>
          <p:nvPr/>
        </p:nvSpPr>
        <p:spPr>
          <a:xfrm>
            <a:off x="6309360" y="1691640"/>
            <a:ext cx="5394960" cy="2651760"/>
          </a:xfrm>
          <a:prstGeom prst="rect">
            <a:avLst/>
          </a:prstGeom>
          <a:solidFill>
            <a:srgbClr val="2E7D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1874519"/>
            <a:ext cx="49377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5F2E8"/>
                </a:solidFill>
                <a:latin typeface="Trebuchet MS"/>
              </a:rPr>
              <a:t>DRY SEASON (hybrid)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331720"/>
            <a:ext cx="49377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400" b="1">
                <a:solidFill>
                  <a:srgbClr val="F5F2E8"/>
                </a:solidFill>
                <a:latin typeface="Trebuchet MS"/>
              </a:rPr>
              <a:t>7,500 kg/ha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3154680"/>
            <a:ext cx="49377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F5F2E8"/>
                </a:solidFill>
                <a:latin typeface="Trebuchet MS"/>
              </a:rPr>
              <a:t>ROI 81–117%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0">
                <a:solidFill>
                  <a:srgbClr val="F5F2E8"/>
                </a:solidFill>
                <a:latin typeface="Trebuchet MS"/>
              </a:rPr>
              <a:t>₱50,184–72,684 net per season (at ₱15–18/kg)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617720"/>
            <a:ext cx="1124712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Mechanization widens the window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faster land prep and harvest let farmers plant and reap inside short good-weather windows — converting rainy-season losses toward dry-season economics.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Night operations double the machine's day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round-the-clock shifts finish time-critical work before storms arrive (details later in this deck).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126480"/>
            <a:ext cx="11247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0">
                <a:solidFill>
                  <a:srgbClr val="9AA59D"/>
                </a:solidFill>
                <a:latin typeface="Trebuchet MS"/>
              </a:rPr>
              <a:t>Source: Villacorte (2026), Tables 6–9. Figures are study projections; actuals vary.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fetrac Mini Tractor 0.jpeg"/>
          <p:cNvPicPr>
            <a:picLocks noChangeAspect="1"/>
          </p:cNvPicPr>
          <p:nvPr/>
        </p:nvPicPr>
        <p:blipFill>
          <a:blip r:embed="rId2"/>
          <a:srcRect t="5192" b="519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709160"/>
            <a:ext cx="12191695" cy="214884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80060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FFB300"/>
                </a:solidFill>
                <a:latin typeface="Trebuchet MS"/>
              </a:rPr>
              <a:t>THE INTERVENTION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38928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F5F2E8"/>
                </a:solidFill>
                <a:latin typeface="Trebuchet MS"/>
              </a:rPr>
              <a:t>LifeTrac: an open-source mini tractor, built and repaired locally.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806440"/>
            <a:ext cx="112471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0">
                <a:solidFill>
                  <a:srgbClr val="F5F2E8"/>
                </a:solidFill>
                <a:latin typeface="Trebuchet MS"/>
              </a:rPr>
              <a:t>OSE LifeTrac IX / MicroTrac design  •  compact tracked utility tractor (~1 m wide)  •  16–27 hp Power Cube  •  hydraulic quick-attach  •  documented to DIN SPEC 3105 open-hardware standard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shot From 2026-09-10 15-06-10.png"/>
          <p:cNvPicPr>
            <a:picLocks noChangeAspect="1"/>
          </p:cNvPicPr>
          <p:nvPr/>
        </p:nvPicPr>
        <p:blipFill>
          <a:blip r:embed="rId2"/>
          <a:srcRect t="12281" b="1228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709160"/>
            <a:ext cx="12191695" cy="214884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80060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FFB300"/>
                </a:solidFill>
                <a:latin typeface="Trebuchet MS"/>
              </a:rPr>
              <a:t>WHY OPEN SOURCE MATTERS TO GOVERNMENT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38928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F5F2E8"/>
                </a:solidFill>
                <a:latin typeface="Trebuchet MS"/>
              </a:rPr>
              <a:t>Every peso of public money buys an asset AND a capability.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806440"/>
            <a:ext cx="112471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0">
                <a:solidFill>
                  <a:srgbClr val="F5F2E8"/>
                </a:solidFill>
                <a:latin typeface="Trebuchet MS"/>
              </a:rPr>
              <a:t>Free plans → local workshops fabricate  •  TESDA/SUC-certifiable repair skills  •  no foreign parts dependency  •  the design is a permanent public good, not a one-time purchase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ALIGNMENT — THE STUDY'S ACTION PLAN ALREADY NAMES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141A16"/>
                </a:solidFill>
                <a:latin typeface="Trebuchet MS"/>
              </a:rPr>
              <a:t>Villacorte's Table 10 assigns roles. LifeTrac plugs into each.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600200"/>
            <a:ext cx="2834640" cy="658368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1673352"/>
            <a:ext cx="2651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DA / RCEF / PhilMech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20440" y="1636776"/>
            <a:ext cx="3931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9AA59D"/>
                </a:solidFill>
                <a:latin typeface="Trebuchet MS"/>
              </a:rPr>
              <a:t>Study assigns: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Procurement of farm machinery &amp; equipment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1636776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2E7D32"/>
                </a:solidFill>
                <a:latin typeface="Trebuchet MS"/>
              </a:rPr>
              <a:t>LifeTrac: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Pilot procurement of 2–5 locally built units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2368296"/>
            <a:ext cx="2834640" cy="658368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2441448"/>
            <a:ext cx="2651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PhilRice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0440" y="2404872"/>
            <a:ext cx="3931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9AA59D"/>
                </a:solidFill>
                <a:latin typeface="Trebuchet MS"/>
              </a:rPr>
              <a:t>Study assigns: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Certified seeds, technology training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0" y="2404872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2E7D32"/>
                </a:solidFill>
                <a:latin typeface="Trebuchet MS"/>
              </a:rPr>
              <a:t>LifeTrac: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Training partner: operation &amp; maintenance curriculum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136392"/>
            <a:ext cx="2834640" cy="658368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209544"/>
            <a:ext cx="2651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DOST (PCIEERD / PCAARRD)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3172968"/>
            <a:ext cx="3931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9AA59D"/>
                </a:solidFill>
                <a:latin typeface="Trebuchet MS"/>
              </a:rPr>
              <a:t>Study assigns: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R&amp;D and technology adoption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9520" y="3172968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2E7D32"/>
                </a:solidFill>
                <a:latin typeface="Trebuchet MS"/>
              </a:rPr>
              <a:t>LifeTrac: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Fund autonomy package: remote ops, LiDAR, night operations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3904488"/>
            <a:ext cx="2834640" cy="658368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77640"/>
            <a:ext cx="2651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TESDA / SUCs (incl. NEUST)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3941064"/>
            <a:ext cx="3931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9AA59D"/>
                </a:solidFill>
                <a:latin typeface="Trebuchet MS"/>
              </a:rPr>
              <a:t>Study assigns: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Skills training, youth engagement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89520" y="3941064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2E7D32"/>
                </a:solidFill>
                <a:latin typeface="Trebuchet MS"/>
              </a:rPr>
              <a:t>LifeTrac: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Mechanic certification per deployed unit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" y="4672584"/>
            <a:ext cx="2834640" cy="658368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745736"/>
            <a:ext cx="2651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NIA-UPRIIS / LGU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20440" y="4709160"/>
            <a:ext cx="3931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9AA59D"/>
                </a:solidFill>
                <a:latin typeface="Trebuchet MS"/>
              </a:rPr>
              <a:t>Study assigns: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Irrigation, local counterpart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89520" y="4709160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2E7D32"/>
                </a:solidFill>
                <a:latin typeface="Trebuchet MS"/>
              </a:rPr>
              <a:t>LifeTrac: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Off-season ditch, dyke, road works — year-round utilization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5440680"/>
            <a:ext cx="2834640" cy="658368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513832"/>
            <a:ext cx="26517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LBP / DBP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20440" y="5477256"/>
            <a:ext cx="39319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9AA59D"/>
                </a:solidFill>
                <a:latin typeface="Trebuchet MS"/>
              </a:rPr>
              <a:t>Study assigns: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Expanded rice credit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5477256"/>
            <a:ext cx="420624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2E7D32"/>
                </a:solidFill>
                <a:latin typeface="Trebuchet MS"/>
              </a:rPr>
              <a:t>LifeTrac: </a:t>
            </a:r>
            <a:r>
              <a:rPr sz="1200" b="0">
                <a:solidFill>
                  <a:srgbClr val="141A16"/>
                </a:solidFill>
                <a:latin typeface="Trebuchet MS"/>
              </a:rPr>
              <a:t>Cooperative equipment loans against a shared asset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309360"/>
            <a:ext cx="11247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0">
                <a:solidFill>
                  <a:srgbClr val="9AA59D"/>
                </a:solidFill>
                <a:latin typeface="Trebuchet MS"/>
              </a:rPr>
              <a:t>Source: Villacorte (2026), Table 10 — Proposed Action Plan; LifeTrac column is our proposal.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s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1005840"/>
            <a:ext cx="4572000" cy="25674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3611880"/>
            <a:ext cx="4572000" cy="45720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315200" y="3657600"/>
            <a:ext cx="43891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0">
                <a:solidFill>
                  <a:srgbClr val="F5F2E8"/>
                </a:solidFill>
                <a:latin typeface="Trebuchet MS"/>
              </a:rPr>
              <a:t>Shared machines, shared harvests — the cooperative model.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DEPLOYMENT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777240"/>
            <a:ext cx="64008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141A16"/>
                </a:solidFill>
                <a:latin typeface="Trebuchet MS"/>
              </a:rPr>
              <a:t>Subsidize the association, not the individual.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148840"/>
            <a:ext cx="6400800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The study calls for it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Table 10: 'Create eligible farmer association' — the co-op is the machine's owner, operator pool, and security layer.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Utilization is the math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~30 smallholders × 2–3 ha ≈ 75–90 ha per association keeps one machine near capacity during prep windows.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No individual debt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subsidy + co-op ownership avoids the informal-lender trap the study documents (WM 3.36–3.53).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600" b="1">
                <a:solidFill>
                  <a:srgbClr val="141A16"/>
                </a:solidFill>
                <a:latin typeface="Trebuchet MS"/>
              </a:rPr>
              <a:t>Cultural fit — </a:t>
            </a:r>
            <a:r>
              <a:rPr sz="1600" b="0">
                <a:solidFill>
                  <a:srgbClr val="141A16"/>
                </a:solidFill>
                <a:latin typeface="Trebuchet MS"/>
              </a:rPr>
              <a:t>the shared carabao tradition, mechanized — familiar governance, new horsepower.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ATTACHMENTS — ONE MACHINE, THE WHOLE CROP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141A16"/>
                </a:solidFill>
                <a:latin typeface="Trebuchet MS"/>
              </a:rPr>
              <a:t>Swap tools in minutes; work all year.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645920"/>
            <a:ext cx="2697480" cy="3200400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See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783080"/>
            <a:ext cx="1920240" cy="1920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0080" y="388620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B4332"/>
                </a:solidFill>
                <a:latin typeface="Trebuchet MS"/>
              </a:rPr>
              <a:t>Seeder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279392"/>
            <a:ext cx="2423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0">
                <a:solidFill>
                  <a:srgbClr val="141A16"/>
                </a:solidFill>
                <a:latin typeface="Trebuchet MS"/>
              </a:rPr>
              <a:t>even, fast row seeding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9000" y="1645920"/>
            <a:ext cx="2697480" cy="3200400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pad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7620" y="1783080"/>
            <a:ext cx="1920240" cy="19202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66160" y="388620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B4332"/>
                </a:solidFill>
                <a:latin typeface="Trebuchet MS"/>
              </a:rPr>
              <a:t>Spader / Tiller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6160" y="4279392"/>
            <a:ext cx="2423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0">
                <a:solidFill>
                  <a:srgbClr val="141A16"/>
                </a:solidFill>
                <a:latin typeface="Trebuchet MS"/>
              </a:rPr>
              <a:t>seedbed in one pass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55080" y="1645920"/>
            <a:ext cx="2697480" cy="3200400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Toro Dingo TX 427 farming 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3700" y="1783080"/>
            <a:ext cx="1920240" cy="19202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492240" y="388620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B4332"/>
                </a:solidFill>
                <a:latin typeface="Trebuchet MS"/>
              </a:rPr>
              <a:t>Auger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92240" y="4279392"/>
            <a:ext cx="2423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0">
                <a:solidFill>
                  <a:srgbClr val="141A16"/>
                </a:solidFill>
                <a:latin typeface="Trebuchet MS"/>
              </a:rPr>
              <a:t>posts, trees, drainage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81160" y="1645920"/>
            <a:ext cx="2697480" cy="3200400"/>
          </a:xfrm>
          <a:prstGeom prst="rect">
            <a:avLst/>
          </a:prstGeom>
          <a:solidFill>
            <a:srgbClr val="FFFFF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Bob-cat  MT55 farming 0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9750" y="1783080"/>
            <a:ext cx="2400300" cy="19202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418320" y="3886200"/>
            <a:ext cx="24231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B4332"/>
                </a:solidFill>
                <a:latin typeface="Trebuchet MS"/>
              </a:rPr>
              <a:t>Trencher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18320" y="4279392"/>
            <a:ext cx="242316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0">
                <a:solidFill>
                  <a:srgbClr val="141A16"/>
                </a:solidFill>
                <a:latin typeface="Trebuchet MS"/>
              </a:rPr>
              <a:t>irrigation &amp; drainage ditches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5120640"/>
            <a:ext cx="112471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141A16"/>
                </a:solidFill>
                <a:latin typeface="Trebuchet MS"/>
              </a:rPr>
              <a:t>Plus bucket, pallet forks, plow, trailer </a:t>
            </a:r>
            <a:r>
              <a:rPr sz="1400" b="0">
                <a:solidFill>
                  <a:srgbClr val="141A16"/>
                </a:solidFill>
                <a:latin typeface="Trebuchet MS"/>
              </a:rPr>
              <a:t>— the trailer answers the study's 'lack of transport vehicles' (WM 3.20), freeing farmers from forced same-day sales to middlemen. </a:t>
            </a:r>
            <a:r>
              <a:rPr sz="1200" b="0">
                <a:solidFill>
                  <a:srgbClr val="9AA59D"/>
                </a:solidFill>
                <a:latin typeface="Trebuchet MS"/>
              </a:rPr>
              <a:t>Attachment photos show tool concepts on comparable compact machines.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fetrac Mini Tractor 02.jpeg"/>
          <p:cNvPicPr>
            <a:picLocks noChangeAspect="1"/>
          </p:cNvPicPr>
          <p:nvPr/>
        </p:nvPicPr>
        <p:blipFill>
          <a:blip r:embed="rId2"/>
          <a:srcRect t="12247" b="1224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709160"/>
            <a:ext cx="12191695" cy="214884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80060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FFB300"/>
                </a:solidFill>
                <a:latin typeface="Trebuchet MS"/>
              </a:rPr>
              <a:t>OFF-SEASON UTILIZATION — THE LGU DIVIDEND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138928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F5F2E8"/>
                </a:solidFill>
                <a:latin typeface="Trebuchet MS"/>
              </a:rPr>
              <a:t>A publicly owned machine never sits idle.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5806440"/>
            <a:ext cx="1124712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0">
                <a:solidFill>
                  <a:srgbClr val="F5F2E8"/>
                </a:solidFill>
                <a:latin typeface="Trebuchet MS"/>
              </a:rPr>
              <a:t>Farm-to-market road repair  •  dykes, earthworks, drainage  •  flood-control construction before typhoon season  •  utilization across seasons is what makes the subsidy arithmetic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creenshot From 2026-09-10 15-05-36.png"/>
          <p:cNvPicPr>
            <a:picLocks noChangeAspect="1"/>
          </p:cNvPicPr>
          <p:nvPr/>
        </p:nvPicPr>
        <p:blipFill>
          <a:blip r:embed="rId2"/>
          <a:srcRect t="12281" b="1228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703320"/>
            <a:ext cx="12191695" cy="315468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813048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FFB300"/>
                </a:solidFill>
                <a:latin typeface="Trebuchet MS"/>
              </a:rPr>
              <a:t>DOST R&amp;D TRACK — NIGHT, REMOTE &amp; DRONE OPERATIONS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4160520"/>
            <a:ext cx="11247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F5F2E8"/>
                </a:solidFill>
                <a:latin typeface="Trebuchet MS"/>
              </a:rPr>
              <a:t>Double the machine's day; protect the worker; beat the storm.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4892040"/>
            <a:ext cx="2697480" cy="169164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502920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B300"/>
                </a:solidFill>
                <a:latin typeface="Trebuchet MS"/>
              </a:rPr>
              <a:t>Agronomic gain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532120"/>
            <a:ext cx="2423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>
                <a:solidFill>
                  <a:srgbClr val="F5F2E8"/>
                </a:solidFill>
                <a:latin typeface="Trebuchet MS"/>
              </a:rPr>
              <a:t>cooler, calmer nights: less spray evaporation &amp; drift; pollinators untouched</a:t>
            </a:r>
          </a:p>
        </p:txBody>
      </p:sp>
      <p:sp>
        <p:nvSpPr>
          <p:cNvPr id="9" name="Rectangle 8"/>
          <p:cNvSpPr/>
          <p:nvPr/>
        </p:nvSpPr>
        <p:spPr>
          <a:xfrm>
            <a:off x="3429000" y="4892040"/>
            <a:ext cx="2697480" cy="169164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66160" y="502920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B300"/>
                </a:solidFill>
                <a:latin typeface="Trebuchet MS"/>
              </a:rPr>
              <a:t>2× asset utilization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6160" y="5532120"/>
            <a:ext cx="2423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>
                <a:solidFill>
                  <a:srgbClr val="F5F2E8"/>
                </a:solidFill>
                <a:latin typeface="Trebuchet MS"/>
              </a:rPr>
              <a:t>24/7 shifts double hectares per machine — no second tractor needed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55080" y="4892040"/>
            <a:ext cx="2697480" cy="169164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2240" y="502920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B300"/>
                </a:solidFill>
                <a:latin typeface="Trebuchet MS"/>
              </a:rPr>
              <a:t>Worker safety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5532120"/>
            <a:ext cx="2423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>
                <a:solidFill>
                  <a:srgbClr val="F5F2E8"/>
                </a:solidFill>
                <a:latin typeface="Trebuchet MS"/>
              </a:rPr>
              <a:t>no Central Luzon heat stress; operators remote from spray, mud, flood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281160" y="4892040"/>
            <a:ext cx="2697480" cy="169164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418320" y="5029200"/>
            <a:ext cx="242316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B300"/>
                </a:solidFill>
                <a:latin typeface="Trebuchet MS"/>
              </a:rPr>
              <a:t>Weather-window catching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320" y="5532120"/>
            <a:ext cx="242316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50" b="0">
                <a:solidFill>
                  <a:srgbClr val="F5F2E8"/>
                </a:solidFill>
                <a:latin typeface="Trebuchet MS"/>
              </a:rPr>
              <a:t>finish planting/harvest before the typhoon arrives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AUTONOMY &amp; ASSET SECURITY — OPERATING IN LOW-TRUST ENVIRONMENTS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141A16"/>
                </a:solidFill>
                <a:latin typeface="Trebuchet MS"/>
              </a:rPr>
              <a:t>The guidance sensors double as the security system.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600200"/>
            <a:ext cx="1124712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500" b="1">
                <a:solidFill>
                  <a:srgbClr val="141A16"/>
                </a:solidFill>
                <a:latin typeface="Trebuchet MS"/>
              </a:rPr>
              <a:t>Falling marginal cost — </a:t>
            </a:r>
            <a:r>
              <a:rPr sz="1500" b="0">
                <a:solidFill>
                  <a:srgbClr val="141A16"/>
                </a:solidFill>
                <a:latin typeface="Trebuchet MS"/>
              </a:rPr>
              <a:t>shared control terminal + field Wi-Fi repeater mesh; per-tractor add is a ~₱100k LiDAR module — cost per machine drops as the fleet grows.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500" b="1">
                <a:solidFill>
                  <a:srgbClr val="141A16"/>
                </a:solidFill>
                <a:latin typeface="Trebuchet MS"/>
              </a:rPr>
              <a:t>LiDAR as perimeter grid — </a:t>
            </a:r>
            <a:r>
              <a:rPr sz="1500" b="0">
                <a:solidFill>
                  <a:srgbClr val="141A16"/>
                </a:solidFill>
                <a:latin typeface="Trebuchet MS"/>
              </a:rPr>
              <a:t>3D range-anomaly detection flags any unexpected human, animal, or vehicle in an empty night field — intrusion detection with no extra hardware.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500" b="1">
                <a:solidFill>
                  <a:srgbClr val="141A16"/>
                </a:solidFill>
                <a:latin typeface="Trebuchet MS"/>
              </a:rPr>
              <a:t>Wi-Fi human detection — </a:t>
            </a:r>
            <a:r>
              <a:rPr sz="1500" b="0">
                <a:solidFill>
                  <a:srgbClr val="141A16"/>
                </a:solidFill>
                <a:latin typeface="Trebuchet MS"/>
              </a:rPr>
              <a:t>repeater mesh senses large moving bodies approaching the machine — covers LiDAR dead zones; augments human custodians, never replaces them.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</a:pPr>
            <a:r>
              <a:rPr sz="1500" b="1">
                <a:solidFill>
                  <a:srgbClr val="2E7D32"/>
                </a:solidFill>
                <a:latin typeface="Trebuchet MS"/>
              </a:rPr>
              <a:t>▸ </a:t>
            </a:r>
            <a:r>
              <a:rPr sz="1500" b="1">
                <a:solidFill>
                  <a:srgbClr val="141A16"/>
                </a:solidFill>
                <a:latin typeface="Trebuchet MS"/>
              </a:rPr>
              <a:t>Automated response chain — </a:t>
            </a:r>
            <a:r>
              <a:rPr sz="1500" b="0">
                <a:solidFill>
                  <a:srgbClr val="141A16"/>
                </a:solidFill>
                <a:latin typeface="Trebuchet MS"/>
              </a:rPr>
              <a:t>anomaly → site alarms + floodlights + cellular/radio alert; geofence breach or link loss → engine kill switch, hydraulics locked.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4434840"/>
            <a:ext cx="11201400" cy="169164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4617720"/>
            <a:ext cx="106984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B300"/>
                </a:solidFill>
                <a:latin typeface="Trebuchet MS"/>
              </a:rPr>
              <a:t>THE DECISIVE LAYER IS SOCIAL.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Technology deters; community prevents. Co-ownership through the farmer association — plus local custodians and security partnerships — is the real anti-theft system. Tamper-evident housings with tilt/shock sensors protect the ~₱100k sensor head and terminals.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RISKS WE ARE PRICING IN — NOT WAVING AWAY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77240"/>
            <a:ext cx="1124712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141A16"/>
                </a:solidFill>
                <a:latin typeface="Trebuchet MS"/>
              </a:rPr>
              <a:t>What can go wrong, and the mitigation we budget for.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645920"/>
            <a:ext cx="11292840" cy="45720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12648" y="1709928"/>
            <a:ext cx="3017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Challenge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4488" y="1709928"/>
            <a:ext cx="37033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Impact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82128" y="1709928"/>
            <a:ext cx="3840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FFB300"/>
                </a:solidFill>
                <a:latin typeface="Trebuchet MS"/>
              </a:rPr>
              <a:t>Mitigation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2176272"/>
            <a:ext cx="3017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High capital expense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04488" y="2176272"/>
            <a:ext cx="3703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thermal drones, RTK guidance, night lighting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82128" y="2176272"/>
            <a:ext cx="3840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cooperative / custom-hire sharing — same model as the tractor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2980944"/>
            <a:ext cx="3017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Dew &amp; excess moisture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04488" y="2980944"/>
            <a:ext cx="3703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spray wash-off; night-tillage clogging/compaction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82128" y="2980944"/>
            <a:ext cx="3840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RH + soil-moisture monitoring protocol before launch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2648" y="3785616"/>
            <a:ext cx="3017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BVLOS &amp; night-flight rules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04488" y="3785616"/>
            <a:ext cx="3703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CAAP regulatory hurdles for drones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82128" y="3785616"/>
            <a:ext cx="3840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certified autonomous units, geofenced fields, licensed operators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" y="4590288"/>
            <a:ext cx="3017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Import price competition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04488" y="4590288"/>
            <a:ext cx="3703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Chinese mini loader lands at ₱281k–343k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82128" y="4590288"/>
            <a:ext cx="3840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local repair uptime, local parts, scale + local motors (next slide)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5394960"/>
            <a:ext cx="3017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Unresolved Power Cube BOM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04488" y="5394960"/>
            <a:ext cx="37033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engine-pump interface not yet finalized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82128" y="5394960"/>
            <a:ext cx="38404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0">
                <a:solidFill>
                  <a:srgbClr val="141A16"/>
                </a:solidFill>
                <a:latin typeface="Trebuchet MS"/>
              </a:rPr>
              <a:t>engineering completion funded as pilot milestone — build starts after sign-off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20040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2E7D32"/>
                </a:solidFill>
                <a:latin typeface="Trebuchet MS"/>
              </a:rPr>
              <a:t>ECONOMICS &amp; THE PATH TO COST LEADERSHIP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749808"/>
            <a:ext cx="11247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1">
                <a:solidFill>
                  <a:srgbClr val="141A16"/>
                </a:solidFill>
                <a:latin typeface="Trebuchet MS"/>
              </a:rPr>
              <a:t>Above import price today. Below it at economic quantities.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1527047"/>
            <a:ext cx="76809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141A16"/>
                </a:solidFill>
                <a:latin typeface="Trebuchet MS"/>
              </a:rPr>
              <a:t>LifeTrac — materials + direct labor ONLY</a:t>
            </a:r>
          </a:p>
        </p:txBody>
      </p:sp>
      <p:sp>
        <p:nvSpPr>
          <p:cNvPr id="6" name="Rectangle 5"/>
          <p:cNvSpPr/>
          <p:nvPr/>
        </p:nvSpPr>
        <p:spPr>
          <a:xfrm>
            <a:off x="1005840" y="1874519"/>
            <a:ext cx="1609656" cy="384048"/>
          </a:xfrm>
          <a:prstGeom prst="rect">
            <a:avLst/>
          </a:prstGeom>
          <a:solidFill>
            <a:srgbClr val="FFB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52656" y="1856231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FFB300"/>
                </a:solidFill>
                <a:latin typeface="Trebuchet MS"/>
              </a:rPr>
              <a:t>₱247,548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2276855"/>
            <a:ext cx="104241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50" b="0">
                <a:solidFill>
                  <a:srgbClr val="9AA59D"/>
                </a:solidFill>
                <a:latin typeface="Trebuchet MS"/>
              </a:rPr>
              <a:t>excludes indirect labor, overhead, tooling, trial and error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404871"/>
            <a:ext cx="76809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141A16"/>
                </a:solidFill>
                <a:latin typeface="Trebuchet MS"/>
              </a:rPr>
              <a:t>LifeTrac — realistic all-in, first units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05840" y="2752343"/>
            <a:ext cx="5852160" cy="384048"/>
          </a:xfrm>
          <a:prstGeom prst="rect">
            <a:avLst/>
          </a:prstGeom>
          <a:solidFill>
            <a:srgbClr val="B03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995160" y="2734055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B0392E"/>
                </a:solidFill>
                <a:latin typeface="Trebuchet MS"/>
              </a:rPr>
              <a:t>₱900,000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3154679"/>
            <a:ext cx="104241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950" b="0">
                <a:solidFill>
                  <a:srgbClr val="9AA59D"/>
                </a:solidFill>
                <a:latin typeface="Trebuchet MS"/>
              </a:rPr>
              <a:t>the number to budget the pilot against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282695"/>
            <a:ext cx="768096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1">
                <a:solidFill>
                  <a:srgbClr val="141A16"/>
                </a:solidFill>
                <a:latin typeface="Trebuchet MS"/>
              </a:rPr>
              <a:t>Imported Chinese mini loader (landed, ready to work)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05840" y="3630167"/>
            <a:ext cx="2028748" cy="384048"/>
          </a:xfrm>
          <a:prstGeom prst="rect">
            <a:avLst/>
          </a:prstGeom>
          <a:solidFill>
            <a:srgbClr val="9AA59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71748" y="3611879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9AA59D"/>
                </a:solidFill>
                <a:latin typeface="Trebuchet MS"/>
              </a:rPr>
              <a:t>₱312,000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636007"/>
            <a:ext cx="107899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0">
                <a:solidFill>
                  <a:srgbClr val="9AA59D"/>
                </a:solidFill>
                <a:latin typeface="Trebuchet MS"/>
              </a:rPr>
              <a:t>Estimates, Sept 2026 sourcing research (₱62.51/USD). Import range ₱281k–343k (Rippa RS06 class, delivered). We are NOT cheaper today: ₱247,548 is a price-optimized direct-cost model, and our own conservative draft BOM for the same machine reads ~₱358,000 materials (₱420,000 with contingency) before any labor at all. At parity the difference is lifetime — local repair, local parts, no import downtime.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4526280"/>
            <a:ext cx="11201400" cy="1691640"/>
          </a:xfrm>
          <a:prstGeom prst="rect">
            <a:avLst/>
          </a:prstGeom>
          <a:solidFill>
            <a:srgbClr val="1B433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77240" y="4663440"/>
            <a:ext cx="1069848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THE PATH BELOW IMPORT PRICES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5029200"/>
            <a:ext cx="1069848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700"/>
              </a:spcAft>
            </a:pPr>
            <a:r>
              <a:rPr sz="1300" b="1">
                <a:solidFill>
                  <a:srgbClr val="F5F2E8"/>
                </a:solidFill>
                <a:latin typeface="Trebuchet MS"/>
              </a:rPr>
              <a:t>① Economic quantities (build in batches)   </a:t>
            </a:r>
            <a:r>
              <a:rPr sz="1300" b="1">
                <a:solidFill>
                  <a:srgbClr val="F5F2E8"/>
                </a:solidFill>
                <a:latin typeface="Trebuchet MS"/>
              </a:rPr>
              <a:t>② Local motors — separate engagement   </a:t>
            </a:r>
            <a:r>
              <a:rPr sz="1300" b="1">
                <a:solidFill>
                  <a:srgbClr val="F5F2E8"/>
                </a:solidFill>
                <a:latin typeface="Trebuchet MS"/>
              </a:rPr>
              <a:t>③ Local batteries — separate engagement   </a:t>
            </a:r>
            <a:r>
              <a:rPr sz="1300" b="1">
                <a:solidFill>
                  <a:srgbClr val="F5F2E8"/>
                </a:solidFill>
                <a:latin typeface="Trebuchet MS"/>
              </a:rPr>
              <a:t>④ Local content + investment</a:t>
            </a:r>
          </a:p>
          <a:p>
            <a:pPr algn="l">
              <a:lnSpc>
                <a:spcPct val="100000"/>
              </a:lnSpc>
              <a:spcAft>
                <a:spcPts val="700"/>
              </a:spcAft>
            </a:pPr>
            <a:r>
              <a:rPr sz="1200" b="0">
                <a:solidFill>
                  <a:srgbClr val="9AA59D"/>
                </a:solidFill>
                <a:latin typeface="Trebuchet MS"/>
              </a:rPr>
              <a:t>With sufficient investment, local content reaches Chinese-level costs — and the value stays in the Philippine economy. Motors and batteries are explicitly outside this two-year scope.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5760" y="6510528"/>
            <a:ext cx="114300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9AA59D"/>
                </a:solidFill>
                <a:latin typeface="Trebuchet MS"/>
              </a:rPr>
              <a:t>Open Source Ecology — Philippines  |  LifeTrac Pilot Proposal  |  Sept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fetrac Mini Tractor 01.jpeg"/>
          <p:cNvPicPr>
            <a:picLocks noChangeAspect="1"/>
          </p:cNvPicPr>
          <p:nvPr/>
        </p:nvPicPr>
        <p:blipFill>
          <a:blip r:embed="rId2"/>
          <a:srcRect t="12247" b="12247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474720"/>
            <a:ext cx="12191695" cy="3383280"/>
          </a:xfrm>
          <a:prstGeom prst="rect">
            <a:avLst/>
          </a:prstGeom>
          <a:solidFill>
            <a:srgbClr val="141A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3584448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FFB300"/>
                </a:solidFill>
                <a:latin typeface="Trebuchet MS"/>
              </a:rPr>
              <a:t>THE ASK — A MEASURED PILOT IN THE STUDY'S OWN MUNICIPALITIES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3858768"/>
            <a:ext cx="11247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F5F2E8"/>
                </a:solidFill>
                <a:latin typeface="Trebuchet MS"/>
              </a:rPr>
              <a:t>Fund the pilot. We publish the numbers.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4498848"/>
            <a:ext cx="11247120" cy="1965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SITE: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Llanera, Laur, Guimba (Nueva Ecija) — NEUST as academic M&amp;E partner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COST: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budgeted honestly at ~₱900,000 all-in per first unit — ₱250k parts → ₱300k+ with labor → ~₱900k once overhead and trial-and-error are counted. It falls as engineering processes mature.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BUILD: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2–5 units fabricated by local workshops — any workshop with the minimum tools can build one. Mass-production partners join the partnership that helps subsidize the farmers (milestone: Power Cube sign-off).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DEPLOY: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farmer-association ownership + TESDA-certified mechanics per unit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MEASURE &amp; PUBLISH: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ha/day, ₱/ha, uptime, local mean-time-to-repair, labor-cost reduction, seasonal utilization, cost per unit</a:t>
            </a:r>
          </a:p>
          <a:p>
            <a:pPr algn="l">
              <a:lnSpc>
                <a:spcPct val="100000"/>
              </a:lnSpc>
              <a:spcAft>
                <a:spcPts val="500"/>
              </a:spcAft>
            </a:pPr>
            <a:r>
              <a:rPr sz="1400" b="1">
                <a:solidFill>
                  <a:srgbClr val="FFB300"/>
                </a:solidFill>
                <a:latin typeface="Trebuchet MS"/>
              </a:rPr>
              <a:t>PHASE 2 (DOST R&amp;D): </a:t>
            </a:r>
            <a:r>
              <a:rPr sz="1400" b="0">
                <a:solidFill>
                  <a:srgbClr val="F5F2E8"/>
                </a:solidFill>
                <a:latin typeface="Trebuchet MS"/>
              </a:rPr>
              <a:t>remote operation, LiDAR + Wi-Fi security mesh, night-operations protocol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