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Opening: the LifeTrac is an open-source mini tractor (OSE LifeTrac IX / MicroTrac design). Hero photo: LifeTrac concept working a flooded rice paddy. Key line: a tractor the government can afford to give farmer groups, and that local garages can keep running.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up the pain: limited hectares/day with animal power; imported machines unaffordable and unrepairable locally. Walking tractor price from made-in-china.com reference pages in REFERENCES/. Hectare figures are estimates — say so.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Based on OSE LifeTrac IX / MicroTrac v17.10: compact tracked utility tractor, ~41 in wide, Power Cube 16-27 hp, hydraulic quick-attach. Studio photo shows the actual machine layout: frame, engine, hydraulic levers, attachment plate.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CORRECTION (Justin, 2026-09-10). The ₱247,548 figure was being presented as if it were a comparable all-in cost. It is not: it is materials (₱194,548) plus ₱53,000 of DIRECT labor from a price-optimized model — it excludes indirect labor, overhead, tooling, and the trial and error every first build consumes. Our own conservative draft BOM (boms/microtrac-bom-ph-v1.0.md) reads ~₱358,000 materials, ₱420,000 with contingency, for the same machine and before any labor at all. Against a Chinese mini loader that lands finished, tested and warranted at ₱281k–343k, we are MORE expensive today. Say that plainly. The research's own executive recommendation is to WAIT until the Power Cube interface is engineered. The honest first-unit number is ~₱900,000 all-in, and it falls with economic quantities and local content.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Photo: real LifeTrac prototype in the field (OSE build video frame). Because the design is open source, any welding shop can fabricate and any mechanic can be trained. Parts already mapped to PH suppliers: Banawe steel, Ranflex Metals, Shopee/Lazada hydraulics (BOM v1.0).</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Photo: LifeTrac with harvester attachment in a ripe rice field. Core farmer benefit: more hectares per day, tighter planting windows met, higher yield. Hectares/day figures are estimates — commit to measuring them in the pilot.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subsidy unit is the farmer group / cooperative, not the individual. Anchors the proposal in the familiar shared-carabao tradition. Image: small combine harvester working a village field.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Hydraulic quick-attach plate takes many tools. Seeder/Spader are LifeTrac attachment renders; auger (Toro Dingo) and trencher (Bobcat MT55) photos show the same attachment types on comparable commercial compact loaders — concept reference only, not the product offered.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Photo: LifeTrac with dozer bucket on a flood-management dyke construction project. Off-season utilization is what makes the economics work for the government: the same asset serves LGU public works — roads, dykes, drainage — when fields don't need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Photo: LifeTrac tilling at dusk — leads into night-ops story. Because the machine is open source, automation modules (remote control, drone scouting, LiDAR, night operation kits) can be added by local engineers — no permission needed from any foreign vendor. Goal: process as many hectares as possible inside tight weather windows.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credibility slide: admit the import is cheaper TODAY, then show the roadmap. CORRECTION (Justin, 2026-09-10): the previous wording said 'about the same as a Chinese import'. That understated it — we are more expensive, because ₱247,548 is a price-optimized direct-cost model that excludes indirect labor and overhead, and our own conservative draft BOM reads ~₱358,000 materials alone. Local motors and local batteries are SEPARATE engagements, not part of the two-year scope — say so. Electric path documented in docs/11-openmotor-ph-manufacturing.md, docs/12-microtrac-electric-vs-ice.md, and Open-Source-Electric-Motors deep research (7.5-15kW).</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Correction (Justin, 2026-09-10): the ₱250k figure was materials-only. Honest ladder — ₱250k materials, ₱300k+ with labor, ~₱900k all-in once overhead and trial-and-error are counted; that ×3 holds until our engineering processes mature and any Philippine workshop with the minimum tools can build the machine. Workshops can BUILD it but cannot mass-produce it; mass-production partners join the partnership that subsidizes farmers. Close with the concrete ask: a funded pilot — 2-5 machines, training per unit, deployment to farmer associations, and public measurement (hectares/day, cost/hectare, uptime).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jpg"/><Relationship Id="rId5" Type="http://schemas.openxmlformats.org/officeDocument/2006/relationships/image" Target="../media/image10.jpg"/><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ifetrac Mini Tractor 01.jpeg"/>
          <p:cNvPicPr>
            <a:picLocks noChangeAspect="1"/>
          </p:cNvPicPr>
          <p:nvPr/>
        </p:nvPicPr>
        <p:blipFill>
          <a:blip r:embed="rId2"/>
          <a:srcRect t="12247" b="12247"/>
          <a:stretch>
            <a:fillRect/>
          </a:stretch>
        </p:blipFill>
        <p:spPr>
          <a:xfrm>
            <a:off x="0" y="0"/>
            <a:ext cx="12191695" cy="6858000"/>
          </a:xfrm>
          <a:prstGeom prst="rect">
            <a:avLst/>
          </a:prstGeom>
        </p:spPr>
      </p:pic>
      <p:sp>
        <p:nvSpPr>
          <p:cNvPr id="3" name="Rectangle 2"/>
          <p:cNvSpPr/>
          <p:nvPr/>
        </p:nvSpPr>
        <p:spPr>
          <a:xfrm>
            <a:off x="0" y="4480560"/>
            <a:ext cx="12191695" cy="2377440"/>
          </a:xfrm>
          <a:prstGeom prst="rect">
            <a:avLst/>
          </a:prstGeom>
          <a:solidFill>
            <a:srgbClr val="141A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572000"/>
            <a:ext cx="11247120" cy="914400"/>
          </a:xfrm>
          <a:prstGeom prst="rect">
            <a:avLst/>
          </a:prstGeom>
          <a:noFill/>
        </p:spPr>
        <p:txBody>
          <a:bodyPr wrap="square" anchor="t">
            <a:spAutoFit/>
          </a:bodyPr>
          <a:lstStyle/>
          <a:p>
            <a:pPr algn="l">
              <a:lnSpc>
                <a:spcPct val="100000"/>
              </a:lnSpc>
              <a:spcAft>
                <a:spcPts val="600"/>
              </a:spcAft>
            </a:pPr>
            <a:r>
              <a:rPr sz="5400" b="1">
                <a:solidFill>
                  <a:srgbClr val="FFB300"/>
                </a:solidFill>
                <a:latin typeface="Trebuchet MS"/>
              </a:rPr>
              <a:t>LIFETRAC</a:t>
            </a:r>
            <a:r>
              <a:rPr sz="3400" b="1">
                <a:solidFill>
                  <a:srgbClr val="F5F2E8"/>
                </a:solidFill>
                <a:latin typeface="Trebuchet MS"/>
              </a:rPr>
              <a:t>  The Open Source Mini Tractor</a:t>
            </a:r>
          </a:p>
        </p:txBody>
      </p:sp>
      <p:sp>
        <p:nvSpPr>
          <p:cNvPr id="5" name="TextBox 4"/>
          <p:cNvSpPr txBox="1"/>
          <p:nvPr/>
        </p:nvSpPr>
        <p:spPr>
          <a:xfrm>
            <a:off x="502920" y="5623560"/>
            <a:ext cx="11247120" cy="822960"/>
          </a:xfrm>
          <a:prstGeom prst="rect">
            <a:avLst/>
          </a:prstGeom>
          <a:noFill/>
        </p:spPr>
        <p:txBody>
          <a:bodyPr wrap="square" anchor="t">
            <a:spAutoFit/>
          </a:bodyPr>
          <a:lstStyle/>
          <a:p>
            <a:pPr algn="l">
              <a:lnSpc>
                <a:spcPct val="100000"/>
              </a:lnSpc>
              <a:spcAft>
                <a:spcPts val="600"/>
              </a:spcAft>
            </a:pPr>
            <a:r>
              <a:rPr sz="2000" b="0">
                <a:solidFill>
                  <a:srgbClr val="F5F2E8"/>
                </a:solidFill>
                <a:latin typeface="Trebuchet MS"/>
              </a:rPr>
              <a:t>Affordable for government programs. Built by local workshops. Repaired in your own town. Owned by Filipino farmers.</a:t>
            </a:r>
          </a:p>
        </p:txBody>
      </p:sp>
      <p:sp>
        <p:nvSpPr>
          <p:cNvPr id="6" name="TextBox 5"/>
          <p:cNvSpPr txBox="1"/>
          <p:nvPr/>
        </p:nvSpPr>
        <p:spPr>
          <a:xfrm>
            <a:off x="502920" y="6455664"/>
            <a:ext cx="11247120" cy="320040"/>
          </a:xfrm>
          <a:prstGeom prst="rect">
            <a:avLst/>
          </a:prstGeom>
          <a:noFill/>
        </p:spPr>
        <p:txBody>
          <a:bodyPr wrap="square" anchor="t">
            <a:spAutoFit/>
          </a:bodyPr>
          <a:lstStyle/>
          <a:p>
            <a:pPr algn="l">
              <a:lnSpc>
                <a:spcPct val="100000"/>
              </a:lnSpc>
              <a:spcAft>
                <a:spcPts val="600"/>
              </a:spcAft>
            </a:pPr>
            <a:r>
              <a:rPr sz="1200" b="0">
                <a:solidFill>
                  <a:srgbClr val="9AA59D"/>
                </a:solidFill>
                <a:latin typeface="Trebuchet MS"/>
              </a:rPr>
              <a:t>Open Source Ecology — Philippines  |  Proposal for Farmer Groups &amp; Government Partners  |  September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2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farmer-harvest-rice-shirakawa.jpg"/>
          <p:cNvPicPr>
            <a:picLocks noChangeAspect="1"/>
          </p:cNvPicPr>
          <p:nvPr/>
        </p:nvPicPr>
        <p:blipFill>
          <a:blip r:embed="rId2"/>
          <a:stretch>
            <a:fillRect/>
          </a:stretch>
        </p:blipFill>
        <p:spPr>
          <a:xfrm>
            <a:off x="6949440" y="822960"/>
            <a:ext cx="4754880" cy="3167939"/>
          </a:xfrm>
          <a:prstGeom prst="rect">
            <a:avLst/>
          </a:prstGeom>
        </p:spPr>
      </p:pic>
      <p:sp>
        <p:nvSpPr>
          <p:cNvPr id="4" name="Rectangle 3"/>
          <p:cNvSpPr/>
          <p:nvPr/>
        </p:nvSpPr>
        <p:spPr>
          <a:xfrm>
            <a:off x="6949440" y="4069080"/>
            <a:ext cx="4754880" cy="457200"/>
          </a:xfrm>
          <a:prstGeom prst="rect">
            <a:avLst/>
          </a:prstGeom>
          <a:solidFill>
            <a:srgbClr val="141A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040880" y="4114800"/>
            <a:ext cx="4572000" cy="365760"/>
          </a:xfrm>
          <a:prstGeom prst="rect">
            <a:avLst/>
          </a:prstGeom>
          <a:noFill/>
        </p:spPr>
        <p:txBody>
          <a:bodyPr wrap="square" anchor="t">
            <a:spAutoFit/>
          </a:bodyPr>
          <a:lstStyle/>
          <a:p>
            <a:pPr algn="l">
              <a:lnSpc>
                <a:spcPct val="100000"/>
              </a:lnSpc>
              <a:spcAft>
                <a:spcPts val="600"/>
              </a:spcAft>
            </a:pPr>
            <a:r>
              <a:rPr sz="1200" b="0">
                <a:solidFill>
                  <a:srgbClr val="F5F2E8"/>
                </a:solidFill>
                <a:latin typeface="Trebuchet MS"/>
              </a:rPr>
              <a:t>Hand and carabao farming still feed the nation.</a:t>
            </a:r>
          </a:p>
        </p:txBody>
      </p:sp>
      <p:sp>
        <p:nvSpPr>
          <p:cNvPr id="6" name="TextBox 5"/>
          <p:cNvSpPr txBox="1"/>
          <p:nvPr/>
        </p:nvSpPr>
        <p:spPr>
          <a:xfrm>
            <a:off x="502920" y="320040"/>
            <a:ext cx="8229600" cy="411480"/>
          </a:xfrm>
          <a:prstGeom prst="rect">
            <a:avLst/>
          </a:prstGeom>
          <a:noFill/>
        </p:spPr>
        <p:txBody>
          <a:bodyPr wrap="square" anchor="t">
            <a:spAutoFit/>
          </a:bodyPr>
          <a:lstStyle/>
          <a:p>
            <a:pPr algn="l">
              <a:lnSpc>
                <a:spcPct val="100000"/>
              </a:lnSpc>
              <a:spcAft>
                <a:spcPts val="600"/>
              </a:spcAft>
            </a:pPr>
            <a:r>
              <a:rPr sz="1600" b="1">
                <a:solidFill>
                  <a:srgbClr val="2E7D32"/>
                </a:solidFill>
                <a:latin typeface="Trebuchet MS"/>
              </a:rPr>
              <a:t>THE PROBLEM</a:t>
            </a:r>
          </a:p>
        </p:txBody>
      </p:sp>
      <p:sp>
        <p:nvSpPr>
          <p:cNvPr id="7" name="TextBox 6"/>
          <p:cNvSpPr txBox="1"/>
          <p:nvPr/>
        </p:nvSpPr>
        <p:spPr>
          <a:xfrm>
            <a:off x="502920" y="777240"/>
            <a:ext cx="6217920" cy="1097280"/>
          </a:xfrm>
          <a:prstGeom prst="rect">
            <a:avLst/>
          </a:prstGeom>
          <a:noFill/>
        </p:spPr>
        <p:txBody>
          <a:bodyPr wrap="square" anchor="t">
            <a:spAutoFit/>
          </a:bodyPr>
          <a:lstStyle/>
          <a:p>
            <a:pPr algn="l">
              <a:lnSpc>
                <a:spcPct val="100000"/>
              </a:lnSpc>
              <a:spcAft>
                <a:spcPts val="600"/>
              </a:spcAft>
            </a:pPr>
            <a:r>
              <a:rPr sz="3000" b="1">
                <a:solidFill>
                  <a:srgbClr val="141A16"/>
                </a:solidFill>
                <a:latin typeface="Trebuchet MS"/>
              </a:rPr>
              <a:t>Farming is hard, slow, and expensive without machines.</a:t>
            </a:r>
          </a:p>
        </p:txBody>
      </p:sp>
      <p:sp>
        <p:nvSpPr>
          <p:cNvPr id="8" name="TextBox 7"/>
          <p:cNvSpPr txBox="1"/>
          <p:nvPr/>
        </p:nvSpPr>
        <p:spPr>
          <a:xfrm>
            <a:off x="502920" y="2011680"/>
            <a:ext cx="6126480" cy="4023360"/>
          </a:xfrm>
          <a:prstGeom prst="rect">
            <a:avLst/>
          </a:prstGeom>
          <a:noFill/>
        </p:spPr>
        <p:txBody>
          <a:bodyPr wrap="square" anchor="t">
            <a:spAutoFit/>
          </a:bodyPr>
          <a:lstStyle/>
          <a:p>
            <a:pPr algn="l">
              <a:lnSpc>
                <a:spcPct val="105000"/>
              </a:lnSpc>
              <a:spcAft>
                <a:spcPts val="1000"/>
              </a:spcAft>
            </a:pPr>
            <a:r>
              <a:rPr sz="1800" b="1">
                <a:solidFill>
                  <a:srgbClr val="2E7D32"/>
                </a:solidFill>
                <a:latin typeface="Trebuchet MS"/>
              </a:rPr>
              <a:t>▸ </a:t>
            </a:r>
            <a:r>
              <a:rPr sz="1800" b="1">
                <a:solidFill>
                  <a:srgbClr val="141A16"/>
                </a:solidFill>
                <a:latin typeface="Trebuchet MS"/>
              </a:rPr>
              <a:t>Too slow — </a:t>
            </a:r>
            <a:r>
              <a:rPr sz="1800" b="0">
                <a:solidFill>
                  <a:srgbClr val="141A16"/>
                </a:solidFill>
                <a:latin typeface="Trebuchet MS"/>
              </a:rPr>
              <a:t>a carabao prepares only about half a hectare to one hectare a day — planting windows are missed (estimate).</a:t>
            </a:r>
          </a:p>
          <a:p>
            <a:pPr algn="l">
              <a:lnSpc>
                <a:spcPct val="105000"/>
              </a:lnSpc>
              <a:spcAft>
                <a:spcPts val="1000"/>
              </a:spcAft>
            </a:pPr>
            <a:r>
              <a:rPr sz="1800" b="1">
                <a:solidFill>
                  <a:srgbClr val="2E7D32"/>
                </a:solidFill>
                <a:latin typeface="Trebuchet MS"/>
              </a:rPr>
              <a:t>▸ </a:t>
            </a:r>
            <a:r>
              <a:rPr sz="1800" b="1">
                <a:solidFill>
                  <a:srgbClr val="141A16"/>
                </a:solidFill>
                <a:latin typeface="Trebuchet MS"/>
              </a:rPr>
              <a:t>Too expensive — </a:t>
            </a:r>
            <a:r>
              <a:rPr sz="1800" b="0">
                <a:solidFill>
                  <a:srgbClr val="141A16"/>
                </a:solidFill>
                <a:latin typeface="Trebuchet MS"/>
              </a:rPr>
              <a:t>imported tractors cost hundreds of thousands of pesos — far beyond one farmer's reach.</a:t>
            </a:r>
          </a:p>
          <a:p>
            <a:pPr algn="l">
              <a:lnSpc>
                <a:spcPct val="105000"/>
              </a:lnSpc>
              <a:spcAft>
                <a:spcPts val="1000"/>
              </a:spcAft>
            </a:pPr>
            <a:r>
              <a:rPr sz="1800" b="1">
                <a:solidFill>
                  <a:srgbClr val="2E7D32"/>
                </a:solidFill>
                <a:latin typeface="Trebuchet MS"/>
              </a:rPr>
              <a:t>▸ </a:t>
            </a:r>
            <a:r>
              <a:rPr sz="1800" b="1">
                <a:solidFill>
                  <a:srgbClr val="141A16"/>
                </a:solidFill>
                <a:latin typeface="Trebuchet MS"/>
              </a:rPr>
              <a:t>Too fragile — </a:t>
            </a:r>
            <a:r>
              <a:rPr sz="1800" b="0">
                <a:solidFill>
                  <a:srgbClr val="141A16"/>
                </a:solidFill>
                <a:latin typeface="Trebuchet MS"/>
              </a:rPr>
              <a:t>when an imported machine breaks, parts come from abroad. It can sit dead for a whole season.</a:t>
            </a:r>
          </a:p>
          <a:p>
            <a:pPr algn="l">
              <a:lnSpc>
                <a:spcPct val="105000"/>
              </a:lnSpc>
              <a:spcAft>
                <a:spcPts val="1000"/>
              </a:spcAft>
            </a:pPr>
            <a:r>
              <a:rPr sz="1800" b="1">
                <a:solidFill>
                  <a:srgbClr val="2E7D32"/>
                </a:solidFill>
                <a:latin typeface="Trebuchet MS"/>
              </a:rPr>
              <a:t>▸ </a:t>
            </a:r>
            <a:r>
              <a:rPr sz="1800" b="1">
                <a:solidFill>
                  <a:srgbClr val="141A16"/>
                </a:solidFill>
                <a:latin typeface="Trebuchet MS"/>
              </a:rPr>
              <a:t>Too small to matter alone — </a:t>
            </a:r>
            <a:r>
              <a:rPr sz="1800" b="0">
                <a:solidFill>
                  <a:srgbClr val="141A16"/>
                </a:solidFill>
                <a:latin typeface="Trebuchet MS"/>
              </a:rPr>
              <a:t>a walking tractor (~$850) helps one farmer, but cannot pull a barangay forward.</a:t>
            </a:r>
          </a:p>
        </p:txBody>
      </p:sp>
      <p:sp>
        <p:nvSpPr>
          <p:cNvPr id="9" name="TextBox 8"/>
          <p:cNvSpPr txBox="1"/>
          <p:nvPr/>
        </p:nvSpPr>
        <p:spPr>
          <a:xfrm>
            <a:off x="365760" y="6510528"/>
            <a:ext cx="11430000" cy="274320"/>
          </a:xfrm>
          <a:prstGeom prst="rect">
            <a:avLst/>
          </a:prstGeom>
          <a:noFill/>
        </p:spPr>
        <p:txBody>
          <a:bodyPr wrap="square" anchor="t">
            <a:spAutoFit/>
          </a:bodyPr>
          <a:lstStyle/>
          <a:p>
            <a:pPr algn="l">
              <a:lnSpc>
                <a:spcPct val="100000"/>
              </a:lnSpc>
              <a:spcAft>
                <a:spcPts val="600"/>
              </a:spcAft>
            </a:pPr>
            <a:r>
              <a:rPr sz="1000" b="0">
                <a:solidFill>
                  <a:srgbClr val="9AA59D"/>
                </a:solidFill>
                <a:latin typeface="Trebuchet MS"/>
              </a:rPr>
              <a:t>Open Source Ecology — Philippines  |  LifeTrac Proposal  |  Sept 2026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ifetrac Mini Tractor 0.jpeg"/>
          <p:cNvPicPr>
            <a:picLocks noChangeAspect="1"/>
          </p:cNvPicPr>
          <p:nvPr/>
        </p:nvPicPr>
        <p:blipFill>
          <a:blip r:embed="rId2"/>
          <a:srcRect t="5192" b="5192"/>
          <a:stretch>
            <a:fillRect/>
          </a:stretch>
        </p:blipFill>
        <p:spPr>
          <a:xfrm>
            <a:off x="0" y="0"/>
            <a:ext cx="12191695" cy="6858000"/>
          </a:xfrm>
          <a:prstGeom prst="rect">
            <a:avLst/>
          </a:prstGeom>
        </p:spPr>
      </p:pic>
      <p:sp>
        <p:nvSpPr>
          <p:cNvPr id="3" name="Rectangle 2"/>
          <p:cNvSpPr/>
          <p:nvPr/>
        </p:nvSpPr>
        <p:spPr>
          <a:xfrm>
            <a:off x="0" y="4709160"/>
            <a:ext cx="12191695" cy="2148840"/>
          </a:xfrm>
          <a:prstGeom prst="rect">
            <a:avLst/>
          </a:prstGeom>
          <a:solidFill>
            <a:srgbClr val="141A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800600"/>
            <a:ext cx="8229600" cy="411480"/>
          </a:xfrm>
          <a:prstGeom prst="rect">
            <a:avLst/>
          </a:prstGeom>
          <a:noFill/>
        </p:spPr>
        <p:txBody>
          <a:bodyPr wrap="square" anchor="t">
            <a:spAutoFit/>
          </a:bodyPr>
          <a:lstStyle/>
          <a:p>
            <a:pPr algn="l">
              <a:lnSpc>
                <a:spcPct val="100000"/>
              </a:lnSpc>
              <a:spcAft>
                <a:spcPts val="600"/>
              </a:spcAft>
            </a:pPr>
            <a:r>
              <a:rPr sz="1600" b="1">
                <a:solidFill>
                  <a:srgbClr val="FFB300"/>
                </a:solidFill>
                <a:latin typeface="Trebuchet MS"/>
              </a:rPr>
              <a:t>THE MACHINE</a:t>
            </a:r>
          </a:p>
        </p:txBody>
      </p:sp>
      <p:sp>
        <p:nvSpPr>
          <p:cNvPr id="5" name="TextBox 4"/>
          <p:cNvSpPr txBox="1"/>
          <p:nvPr/>
        </p:nvSpPr>
        <p:spPr>
          <a:xfrm>
            <a:off x="502920" y="5138928"/>
            <a:ext cx="11247120" cy="640080"/>
          </a:xfrm>
          <a:prstGeom prst="rect">
            <a:avLst/>
          </a:prstGeom>
          <a:noFill/>
        </p:spPr>
        <p:txBody>
          <a:bodyPr wrap="square" anchor="t">
            <a:spAutoFit/>
          </a:bodyPr>
          <a:lstStyle/>
          <a:p>
            <a:pPr algn="l">
              <a:lnSpc>
                <a:spcPct val="100000"/>
              </a:lnSpc>
              <a:spcAft>
                <a:spcPts val="600"/>
              </a:spcAft>
            </a:pPr>
            <a:r>
              <a:rPr sz="3000" b="1">
                <a:solidFill>
                  <a:srgbClr val="F5F2E8"/>
                </a:solidFill>
                <a:latin typeface="Trebuchet MS"/>
              </a:rPr>
              <a:t>A tractor you can build — and fix — in your own town.</a:t>
            </a:r>
          </a:p>
        </p:txBody>
      </p:sp>
      <p:sp>
        <p:nvSpPr>
          <p:cNvPr id="6" name="TextBox 5"/>
          <p:cNvSpPr txBox="1"/>
          <p:nvPr/>
        </p:nvSpPr>
        <p:spPr>
          <a:xfrm>
            <a:off x="502920" y="5806440"/>
            <a:ext cx="11247120" cy="822960"/>
          </a:xfrm>
          <a:prstGeom prst="rect">
            <a:avLst/>
          </a:prstGeom>
          <a:noFill/>
        </p:spPr>
        <p:txBody>
          <a:bodyPr wrap="square" anchor="t">
            <a:spAutoFit/>
          </a:bodyPr>
          <a:lstStyle/>
          <a:p>
            <a:pPr algn="l">
              <a:lnSpc>
                <a:spcPct val="100000"/>
              </a:lnSpc>
              <a:spcAft>
                <a:spcPts val="600"/>
              </a:spcAft>
            </a:pPr>
            <a:r>
              <a:rPr sz="1700" b="0">
                <a:solidFill>
                  <a:srgbClr val="F5F2E8"/>
                </a:solidFill>
                <a:latin typeface="Trebuchet MS"/>
              </a:rPr>
              <a:t>Free open-source plans (Open Source Ecology)  •  </a:t>
            </a:r>
            <a:r>
              <a:rPr sz="1700" b="0">
                <a:solidFill>
                  <a:srgbClr val="F5F2E8"/>
                </a:solidFill>
                <a:latin typeface="Trebuchet MS"/>
              </a:rPr>
              <a:t>welded steel frame + hydraulic muscle  •  </a:t>
            </a:r>
            <a:r>
              <a:rPr sz="1700" b="0">
                <a:solidFill>
                  <a:srgbClr val="F5F2E8"/>
                </a:solidFill>
                <a:latin typeface="Trebuchet MS"/>
              </a:rPr>
              <a:t>quick-attach tools in minutes  •  </a:t>
            </a:r>
            <a:r>
              <a:rPr sz="1700" b="0">
                <a:solidFill>
                  <a:srgbClr val="F5F2E8"/>
                </a:solidFill>
                <a:latin typeface="Trebuchet MS"/>
              </a:rPr>
              <a:t>compact size fits small paddies and narrow farm roads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2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320040"/>
            <a:ext cx="8229600" cy="411480"/>
          </a:xfrm>
          <a:prstGeom prst="rect">
            <a:avLst/>
          </a:prstGeom>
          <a:noFill/>
        </p:spPr>
        <p:txBody>
          <a:bodyPr wrap="square" anchor="t">
            <a:spAutoFit/>
          </a:bodyPr>
          <a:lstStyle/>
          <a:p>
            <a:pPr algn="l">
              <a:lnSpc>
                <a:spcPct val="100000"/>
              </a:lnSpc>
              <a:spcAft>
                <a:spcPts val="600"/>
              </a:spcAft>
            </a:pPr>
            <a:r>
              <a:rPr sz="1600" b="1">
                <a:solidFill>
                  <a:srgbClr val="2E7D32"/>
                </a:solidFill>
                <a:latin typeface="Trebuchet MS"/>
              </a:rPr>
              <a:t>AFFORDABLE FOR GOVERNMENT</a:t>
            </a:r>
          </a:p>
        </p:txBody>
      </p:sp>
      <p:sp>
        <p:nvSpPr>
          <p:cNvPr id="4" name="TextBox 3"/>
          <p:cNvSpPr txBox="1"/>
          <p:nvPr/>
        </p:nvSpPr>
        <p:spPr>
          <a:xfrm>
            <a:off x="502920" y="749808"/>
            <a:ext cx="11247120" cy="548640"/>
          </a:xfrm>
          <a:prstGeom prst="rect">
            <a:avLst/>
          </a:prstGeom>
          <a:noFill/>
        </p:spPr>
        <p:txBody>
          <a:bodyPr wrap="square" anchor="t">
            <a:spAutoFit/>
          </a:bodyPr>
          <a:lstStyle/>
          <a:p>
            <a:pPr algn="l">
              <a:lnSpc>
                <a:spcPct val="100000"/>
              </a:lnSpc>
              <a:spcAft>
                <a:spcPts val="600"/>
              </a:spcAft>
            </a:pPr>
            <a:r>
              <a:rPr sz="2400" b="1">
                <a:solidFill>
                  <a:srgbClr val="141A16"/>
                </a:solidFill>
                <a:latin typeface="Trebuchet MS"/>
              </a:rPr>
              <a:t>One budget. Machines for many groups — and jobs in every town.</a:t>
            </a:r>
          </a:p>
        </p:txBody>
      </p:sp>
      <p:sp>
        <p:nvSpPr>
          <p:cNvPr id="5" name="TextBox 4"/>
          <p:cNvSpPr txBox="1"/>
          <p:nvPr/>
        </p:nvSpPr>
        <p:spPr>
          <a:xfrm>
            <a:off x="1005840" y="1591056"/>
            <a:ext cx="8686800" cy="365760"/>
          </a:xfrm>
          <a:prstGeom prst="rect">
            <a:avLst/>
          </a:prstGeom>
          <a:noFill/>
        </p:spPr>
        <p:txBody>
          <a:bodyPr wrap="square" anchor="t">
            <a:spAutoFit/>
          </a:bodyPr>
          <a:lstStyle/>
          <a:p>
            <a:pPr algn="l">
              <a:lnSpc>
                <a:spcPct val="100000"/>
              </a:lnSpc>
              <a:spcAft>
                <a:spcPts val="600"/>
              </a:spcAft>
            </a:pPr>
            <a:r>
              <a:rPr sz="1400" b="1">
                <a:solidFill>
                  <a:srgbClr val="141A16"/>
                </a:solidFill>
                <a:latin typeface="Trebuchet MS"/>
              </a:rPr>
              <a:t>LifeTrac — materials + direct labor ONLY</a:t>
            </a:r>
          </a:p>
        </p:txBody>
      </p:sp>
      <p:sp>
        <p:nvSpPr>
          <p:cNvPr id="6" name="Rectangle 5"/>
          <p:cNvSpPr/>
          <p:nvPr/>
        </p:nvSpPr>
        <p:spPr>
          <a:xfrm>
            <a:off x="1005840" y="1938528"/>
            <a:ext cx="1911466" cy="384048"/>
          </a:xfrm>
          <a:prstGeom prst="rect">
            <a:avLst/>
          </a:prstGeom>
          <a:solidFill>
            <a:srgbClr val="FFB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054466" y="1920240"/>
            <a:ext cx="2926080" cy="411480"/>
          </a:xfrm>
          <a:prstGeom prst="rect">
            <a:avLst/>
          </a:prstGeom>
          <a:noFill/>
        </p:spPr>
        <p:txBody>
          <a:bodyPr wrap="square" anchor="t">
            <a:spAutoFit/>
          </a:bodyPr>
          <a:lstStyle/>
          <a:p>
            <a:pPr algn="l">
              <a:lnSpc>
                <a:spcPct val="100000"/>
              </a:lnSpc>
              <a:spcAft>
                <a:spcPts val="600"/>
              </a:spcAft>
            </a:pPr>
            <a:r>
              <a:rPr sz="1700" b="1">
                <a:solidFill>
                  <a:srgbClr val="FFB300"/>
                </a:solidFill>
                <a:latin typeface="Trebuchet MS"/>
              </a:rPr>
              <a:t>₱247,548</a:t>
            </a:r>
          </a:p>
        </p:txBody>
      </p:sp>
      <p:sp>
        <p:nvSpPr>
          <p:cNvPr id="8" name="TextBox 7"/>
          <p:cNvSpPr txBox="1"/>
          <p:nvPr/>
        </p:nvSpPr>
        <p:spPr>
          <a:xfrm>
            <a:off x="1024128" y="2350008"/>
            <a:ext cx="10515600" cy="219456"/>
          </a:xfrm>
          <a:prstGeom prst="rect">
            <a:avLst/>
          </a:prstGeom>
          <a:noFill/>
        </p:spPr>
        <p:txBody>
          <a:bodyPr wrap="square" anchor="t">
            <a:spAutoFit/>
          </a:bodyPr>
          <a:lstStyle/>
          <a:p>
            <a:pPr algn="l">
              <a:lnSpc>
                <a:spcPct val="100000"/>
              </a:lnSpc>
              <a:spcAft>
                <a:spcPts val="600"/>
              </a:spcAft>
            </a:pPr>
            <a:r>
              <a:rPr sz="1000" b="0">
                <a:solidFill>
                  <a:srgbClr val="9AA59D"/>
                </a:solidFill>
                <a:latin typeface="Trebuchet MS"/>
              </a:rPr>
              <a:t>excludes indirect labor, overhead, tooling, trial and error</a:t>
            </a:r>
          </a:p>
        </p:txBody>
      </p:sp>
      <p:sp>
        <p:nvSpPr>
          <p:cNvPr id="9" name="TextBox 8"/>
          <p:cNvSpPr txBox="1"/>
          <p:nvPr/>
        </p:nvSpPr>
        <p:spPr>
          <a:xfrm>
            <a:off x="1005840" y="2468880"/>
            <a:ext cx="8686800" cy="365760"/>
          </a:xfrm>
          <a:prstGeom prst="rect">
            <a:avLst/>
          </a:prstGeom>
          <a:noFill/>
        </p:spPr>
        <p:txBody>
          <a:bodyPr wrap="square" anchor="t">
            <a:spAutoFit/>
          </a:bodyPr>
          <a:lstStyle/>
          <a:p>
            <a:pPr algn="l">
              <a:lnSpc>
                <a:spcPct val="100000"/>
              </a:lnSpc>
              <a:spcAft>
                <a:spcPts val="600"/>
              </a:spcAft>
            </a:pPr>
            <a:r>
              <a:rPr sz="1400" b="1">
                <a:solidFill>
                  <a:srgbClr val="141A16"/>
                </a:solidFill>
                <a:latin typeface="Trebuchet MS"/>
              </a:rPr>
              <a:t>LifeTrac — realistic all-in, first units</a:t>
            </a:r>
          </a:p>
        </p:txBody>
      </p:sp>
      <p:sp>
        <p:nvSpPr>
          <p:cNvPr id="10" name="Rectangle 9"/>
          <p:cNvSpPr/>
          <p:nvPr/>
        </p:nvSpPr>
        <p:spPr>
          <a:xfrm>
            <a:off x="1005840" y="2816352"/>
            <a:ext cx="6949440" cy="384048"/>
          </a:xfrm>
          <a:prstGeom prst="rect">
            <a:avLst/>
          </a:prstGeom>
          <a:solidFill>
            <a:srgbClr val="B039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92440" y="2798064"/>
            <a:ext cx="2926080" cy="411480"/>
          </a:xfrm>
          <a:prstGeom prst="rect">
            <a:avLst/>
          </a:prstGeom>
          <a:noFill/>
        </p:spPr>
        <p:txBody>
          <a:bodyPr wrap="square" anchor="t">
            <a:spAutoFit/>
          </a:bodyPr>
          <a:lstStyle/>
          <a:p>
            <a:pPr algn="l">
              <a:lnSpc>
                <a:spcPct val="100000"/>
              </a:lnSpc>
              <a:spcAft>
                <a:spcPts val="600"/>
              </a:spcAft>
            </a:pPr>
            <a:r>
              <a:rPr sz="1700" b="1">
                <a:solidFill>
                  <a:srgbClr val="B0392E"/>
                </a:solidFill>
                <a:latin typeface="Trebuchet MS"/>
              </a:rPr>
              <a:t>₱900,000</a:t>
            </a:r>
          </a:p>
        </p:txBody>
      </p:sp>
      <p:sp>
        <p:nvSpPr>
          <p:cNvPr id="12" name="TextBox 11"/>
          <p:cNvSpPr txBox="1"/>
          <p:nvPr/>
        </p:nvSpPr>
        <p:spPr>
          <a:xfrm>
            <a:off x="1024128" y="3227832"/>
            <a:ext cx="10515600" cy="219456"/>
          </a:xfrm>
          <a:prstGeom prst="rect">
            <a:avLst/>
          </a:prstGeom>
          <a:noFill/>
        </p:spPr>
        <p:txBody>
          <a:bodyPr wrap="square" anchor="t">
            <a:spAutoFit/>
          </a:bodyPr>
          <a:lstStyle/>
          <a:p>
            <a:pPr algn="l">
              <a:lnSpc>
                <a:spcPct val="100000"/>
              </a:lnSpc>
              <a:spcAft>
                <a:spcPts val="600"/>
              </a:spcAft>
            </a:pPr>
            <a:r>
              <a:rPr sz="1000" b="0">
                <a:solidFill>
                  <a:srgbClr val="9AA59D"/>
                </a:solidFill>
                <a:latin typeface="Trebuchet MS"/>
              </a:rPr>
              <a:t>the honest number to budget a pilot against</a:t>
            </a:r>
          </a:p>
        </p:txBody>
      </p:sp>
      <p:sp>
        <p:nvSpPr>
          <p:cNvPr id="13" name="TextBox 12"/>
          <p:cNvSpPr txBox="1"/>
          <p:nvPr/>
        </p:nvSpPr>
        <p:spPr>
          <a:xfrm>
            <a:off x="1005840" y="3346704"/>
            <a:ext cx="8686800" cy="365760"/>
          </a:xfrm>
          <a:prstGeom prst="rect">
            <a:avLst/>
          </a:prstGeom>
          <a:noFill/>
        </p:spPr>
        <p:txBody>
          <a:bodyPr wrap="square" anchor="t">
            <a:spAutoFit/>
          </a:bodyPr>
          <a:lstStyle/>
          <a:p>
            <a:pPr algn="l">
              <a:lnSpc>
                <a:spcPct val="100000"/>
              </a:lnSpc>
              <a:spcAft>
                <a:spcPts val="600"/>
              </a:spcAft>
            </a:pPr>
            <a:r>
              <a:rPr sz="1400" b="1">
                <a:solidFill>
                  <a:srgbClr val="141A16"/>
                </a:solidFill>
                <a:latin typeface="Trebuchet MS"/>
              </a:rPr>
              <a:t>Imported Chinese mini loader (landed, ready to work)</a:t>
            </a:r>
          </a:p>
        </p:txBody>
      </p:sp>
      <p:sp>
        <p:nvSpPr>
          <p:cNvPr id="14" name="Rectangle 13"/>
          <p:cNvSpPr/>
          <p:nvPr/>
        </p:nvSpPr>
        <p:spPr>
          <a:xfrm>
            <a:off x="1005840" y="3694176"/>
            <a:ext cx="2409139" cy="384048"/>
          </a:xfrm>
          <a:prstGeom prst="rect">
            <a:avLst/>
          </a:prstGeom>
          <a:solidFill>
            <a:srgbClr val="9AA5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552139" y="3675888"/>
            <a:ext cx="2926080" cy="411480"/>
          </a:xfrm>
          <a:prstGeom prst="rect">
            <a:avLst/>
          </a:prstGeom>
          <a:noFill/>
        </p:spPr>
        <p:txBody>
          <a:bodyPr wrap="square" anchor="t">
            <a:spAutoFit/>
          </a:bodyPr>
          <a:lstStyle/>
          <a:p>
            <a:pPr algn="l">
              <a:lnSpc>
                <a:spcPct val="100000"/>
              </a:lnSpc>
              <a:spcAft>
                <a:spcPts val="600"/>
              </a:spcAft>
            </a:pPr>
            <a:r>
              <a:rPr sz="1700" b="1">
                <a:solidFill>
                  <a:srgbClr val="9AA59D"/>
                </a:solidFill>
                <a:latin typeface="Trebuchet MS"/>
              </a:rPr>
              <a:t>₱312,000</a:t>
            </a:r>
          </a:p>
        </p:txBody>
      </p:sp>
      <p:sp>
        <p:nvSpPr>
          <p:cNvPr id="16" name="TextBox 15"/>
          <p:cNvSpPr txBox="1"/>
          <p:nvPr/>
        </p:nvSpPr>
        <p:spPr>
          <a:xfrm>
            <a:off x="1005840" y="4690872"/>
            <a:ext cx="10607040" cy="502920"/>
          </a:xfrm>
          <a:prstGeom prst="rect">
            <a:avLst/>
          </a:prstGeom>
          <a:noFill/>
        </p:spPr>
        <p:txBody>
          <a:bodyPr wrap="square" anchor="t">
            <a:spAutoFit/>
          </a:bodyPr>
          <a:lstStyle/>
          <a:p>
            <a:pPr algn="l">
              <a:lnSpc>
                <a:spcPct val="100000"/>
              </a:lnSpc>
              <a:spcAft>
                <a:spcPts val="600"/>
              </a:spcAft>
            </a:pPr>
            <a:r>
              <a:rPr sz="1100" b="0">
                <a:solidFill>
                  <a:srgbClr val="9AA59D"/>
                </a:solidFill>
                <a:latin typeface="Trebuchet MS"/>
              </a:rPr>
              <a:t>Estimates, Sept 2026 research (₱62.51/USD). Import range ₱281,000–₱343,000 (Rippa RS06 class, delivered). We are NOT cheaper today: ₱247,548 is a price-optimized direct-cost model, and our own conservative draft BOM for the same machine reads ~₱358,000 materials before any labor.</a:t>
            </a:r>
          </a:p>
        </p:txBody>
      </p:sp>
      <p:sp>
        <p:nvSpPr>
          <p:cNvPr id="17" name="TextBox 16"/>
          <p:cNvSpPr txBox="1"/>
          <p:nvPr/>
        </p:nvSpPr>
        <p:spPr>
          <a:xfrm>
            <a:off x="502920" y="5358384"/>
            <a:ext cx="11247120" cy="1051560"/>
          </a:xfrm>
          <a:prstGeom prst="rect">
            <a:avLst/>
          </a:prstGeom>
          <a:noFill/>
        </p:spPr>
        <p:txBody>
          <a:bodyPr wrap="square" anchor="t">
            <a:spAutoFit/>
          </a:bodyPr>
          <a:lstStyle/>
          <a:p>
            <a:pPr algn="l">
              <a:lnSpc>
                <a:spcPct val="105000"/>
              </a:lnSpc>
              <a:spcAft>
                <a:spcPts val="500"/>
              </a:spcAft>
            </a:pPr>
            <a:r>
              <a:rPr sz="1300" b="1">
                <a:solidFill>
                  <a:srgbClr val="2E7D32"/>
                </a:solidFill>
                <a:latin typeface="Trebuchet MS"/>
              </a:rPr>
              <a:t>▸ </a:t>
            </a:r>
            <a:r>
              <a:rPr sz="1300" b="1">
                <a:solidFill>
                  <a:srgbClr val="141A16"/>
                </a:solidFill>
                <a:latin typeface="Trebuchet MS"/>
              </a:rPr>
              <a:t>Cheaper later, not yet — </a:t>
            </a:r>
            <a:r>
              <a:rPr sz="1300" b="0">
                <a:solidFill>
                  <a:srgbClr val="141A16"/>
                </a:solidFill>
                <a:latin typeface="Trebuchet MS"/>
              </a:rPr>
              <a:t>we get below the import price at economic quantities — the way the Chinese did. That is what the subsidy buys.</a:t>
            </a:r>
          </a:p>
          <a:p>
            <a:pPr algn="l">
              <a:lnSpc>
                <a:spcPct val="105000"/>
              </a:lnSpc>
              <a:spcAft>
                <a:spcPts val="500"/>
              </a:spcAft>
            </a:pPr>
            <a:r>
              <a:rPr sz="1300" b="1">
                <a:solidFill>
                  <a:srgbClr val="2E7D32"/>
                </a:solidFill>
                <a:latin typeface="Trebuchet MS"/>
              </a:rPr>
              <a:t>▸ </a:t>
            </a:r>
            <a:r>
              <a:rPr sz="1300" b="1">
                <a:solidFill>
                  <a:srgbClr val="141A16"/>
                </a:solidFill>
                <a:latin typeface="Trebuchet MS"/>
              </a:rPr>
              <a:t>Every peso stays home — </a:t>
            </a:r>
            <a:r>
              <a:rPr sz="1300" b="0">
                <a:solidFill>
                  <a:srgbClr val="141A16"/>
                </a:solidFill>
                <a:latin typeface="Trebuchet MS"/>
              </a:rPr>
              <a:t>steel, labor, and parts are paid to Filipino workshops, not foreign factories.</a:t>
            </a:r>
          </a:p>
          <a:p>
            <a:pPr algn="l">
              <a:lnSpc>
                <a:spcPct val="105000"/>
              </a:lnSpc>
              <a:spcAft>
                <a:spcPts val="500"/>
              </a:spcAft>
            </a:pPr>
            <a:r>
              <a:rPr sz="1300" b="1">
                <a:solidFill>
                  <a:srgbClr val="2E7D32"/>
                </a:solidFill>
                <a:latin typeface="Trebuchet MS"/>
              </a:rPr>
              <a:t>▸ </a:t>
            </a:r>
            <a:r>
              <a:rPr sz="1300" b="1">
                <a:solidFill>
                  <a:srgbClr val="141A16"/>
                </a:solidFill>
                <a:latin typeface="Trebuchet MS"/>
              </a:rPr>
              <a:t>At parity, lifetime wins — </a:t>
            </a:r>
            <a:r>
              <a:rPr sz="1300" b="0">
                <a:solidFill>
                  <a:srgbClr val="141A16"/>
                </a:solidFill>
                <a:latin typeface="Trebuchet MS"/>
              </a:rPr>
              <a:t>local repair, local parts, no import downtime — but only once the price is there.</a:t>
            </a:r>
          </a:p>
        </p:txBody>
      </p:sp>
      <p:sp>
        <p:nvSpPr>
          <p:cNvPr id="18" name="TextBox 17"/>
          <p:cNvSpPr txBox="1"/>
          <p:nvPr/>
        </p:nvSpPr>
        <p:spPr>
          <a:xfrm>
            <a:off x="365760" y="6510528"/>
            <a:ext cx="11430000" cy="274320"/>
          </a:xfrm>
          <a:prstGeom prst="rect">
            <a:avLst/>
          </a:prstGeom>
          <a:noFill/>
        </p:spPr>
        <p:txBody>
          <a:bodyPr wrap="square" anchor="t">
            <a:spAutoFit/>
          </a:bodyPr>
          <a:lstStyle/>
          <a:p>
            <a:pPr algn="l">
              <a:lnSpc>
                <a:spcPct val="100000"/>
              </a:lnSpc>
              <a:spcAft>
                <a:spcPts val="600"/>
              </a:spcAft>
            </a:pPr>
            <a:r>
              <a:rPr sz="1000" b="0">
                <a:solidFill>
                  <a:srgbClr val="9AA59D"/>
                </a:solidFill>
                <a:latin typeface="Trebuchet MS"/>
              </a:rPr>
              <a:t>Open Source Ecology — Philippines  |  LifeTrac Proposal  |  Sept 2026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creenshot From 2026-09-10 15-06-10.png"/>
          <p:cNvPicPr>
            <a:picLocks noChangeAspect="1"/>
          </p:cNvPicPr>
          <p:nvPr/>
        </p:nvPicPr>
        <p:blipFill>
          <a:blip r:embed="rId2"/>
          <a:srcRect t="12281" b="12281"/>
          <a:stretch>
            <a:fillRect/>
          </a:stretch>
        </p:blipFill>
        <p:spPr>
          <a:xfrm>
            <a:off x="0" y="0"/>
            <a:ext cx="12191695" cy="6858000"/>
          </a:xfrm>
          <a:prstGeom prst="rect">
            <a:avLst/>
          </a:prstGeom>
        </p:spPr>
      </p:pic>
      <p:sp>
        <p:nvSpPr>
          <p:cNvPr id="3" name="Rectangle 2"/>
          <p:cNvSpPr/>
          <p:nvPr/>
        </p:nvSpPr>
        <p:spPr>
          <a:xfrm>
            <a:off x="0" y="4709160"/>
            <a:ext cx="12191695" cy="2148840"/>
          </a:xfrm>
          <a:prstGeom prst="rect">
            <a:avLst/>
          </a:prstGeom>
          <a:solidFill>
            <a:srgbClr val="141A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800600"/>
            <a:ext cx="8229600" cy="411480"/>
          </a:xfrm>
          <a:prstGeom prst="rect">
            <a:avLst/>
          </a:prstGeom>
          <a:noFill/>
        </p:spPr>
        <p:txBody>
          <a:bodyPr wrap="square" anchor="t">
            <a:spAutoFit/>
          </a:bodyPr>
          <a:lstStyle/>
          <a:p>
            <a:pPr algn="l">
              <a:lnSpc>
                <a:spcPct val="100000"/>
              </a:lnSpc>
              <a:spcAft>
                <a:spcPts val="600"/>
              </a:spcAft>
            </a:pPr>
            <a:r>
              <a:rPr sz="1600" b="1">
                <a:solidFill>
                  <a:srgbClr val="FFB300"/>
                </a:solidFill>
                <a:latin typeface="Trebuchet MS"/>
              </a:rPr>
              <a:t>LOCAL JOBS, LOCAL REPAIR</a:t>
            </a:r>
          </a:p>
        </p:txBody>
      </p:sp>
      <p:sp>
        <p:nvSpPr>
          <p:cNvPr id="5" name="TextBox 4"/>
          <p:cNvSpPr txBox="1"/>
          <p:nvPr/>
        </p:nvSpPr>
        <p:spPr>
          <a:xfrm>
            <a:off x="502920" y="5138928"/>
            <a:ext cx="11247120" cy="640080"/>
          </a:xfrm>
          <a:prstGeom prst="rect">
            <a:avLst/>
          </a:prstGeom>
          <a:noFill/>
        </p:spPr>
        <p:txBody>
          <a:bodyPr wrap="square" anchor="t">
            <a:spAutoFit/>
          </a:bodyPr>
          <a:lstStyle/>
          <a:p>
            <a:pPr algn="l">
              <a:lnSpc>
                <a:spcPct val="100000"/>
              </a:lnSpc>
              <a:spcAft>
                <a:spcPts val="600"/>
              </a:spcAft>
            </a:pPr>
            <a:r>
              <a:rPr sz="3000" b="1">
                <a:solidFill>
                  <a:srgbClr val="F5F2E8"/>
                </a:solidFill>
                <a:latin typeface="Trebuchet MS"/>
              </a:rPr>
              <a:t>When it breaks, your own town fixes it.</a:t>
            </a:r>
          </a:p>
        </p:txBody>
      </p:sp>
      <p:sp>
        <p:nvSpPr>
          <p:cNvPr id="6" name="TextBox 5"/>
          <p:cNvSpPr txBox="1"/>
          <p:nvPr/>
        </p:nvSpPr>
        <p:spPr>
          <a:xfrm>
            <a:off x="502920" y="5806440"/>
            <a:ext cx="11247120" cy="822960"/>
          </a:xfrm>
          <a:prstGeom prst="rect">
            <a:avLst/>
          </a:prstGeom>
          <a:noFill/>
        </p:spPr>
        <p:txBody>
          <a:bodyPr wrap="square" anchor="t">
            <a:spAutoFit/>
          </a:bodyPr>
          <a:lstStyle/>
          <a:p>
            <a:pPr algn="l">
              <a:lnSpc>
                <a:spcPct val="100000"/>
              </a:lnSpc>
              <a:spcAft>
                <a:spcPts val="600"/>
              </a:spcAft>
            </a:pPr>
            <a:r>
              <a:rPr sz="1700" b="0">
                <a:solidFill>
                  <a:srgbClr val="F5F2E8"/>
                </a:solidFill>
                <a:latin typeface="Trebuchet MS"/>
              </a:rPr>
              <a:t>Free plans + hands-on training for local workshops and garages  •  common parts from local suppliers  •  every repair peso becomes a local job, not a foreign invoice.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creenshot From 2026-09-10 15-16-10.png"/>
          <p:cNvPicPr>
            <a:picLocks noChangeAspect="1"/>
          </p:cNvPicPr>
          <p:nvPr/>
        </p:nvPicPr>
        <p:blipFill>
          <a:blip r:embed="rId2"/>
          <a:srcRect t="19668" b="19668"/>
          <a:stretch>
            <a:fillRect/>
          </a:stretch>
        </p:blipFill>
        <p:spPr>
          <a:xfrm>
            <a:off x="0" y="0"/>
            <a:ext cx="12191695" cy="6858000"/>
          </a:xfrm>
          <a:prstGeom prst="rect">
            <a:avLst/>
          </a:prstGeom>
        </p:spPr>
      </p:pic>
      <p:sp>
        <p:nvSpPr>
          <p:cNvPr id="3" name="Rectangle 2"/>
          <p:cNvSpPr/>
          <p:nvPr/>
        </p:nvSpPr>
        <p:spPr>
          <a:xfrm>
            <a:off x="0" y="4709160"/>
            <a:ext cx="12191695" cy="2148840"/>
          </a:xfrm>
          <a:prstGeom prst="rect">
            <a:avLst/>
          </a:prstGeom>
          <a:solidFill>
            <a:srgbClr val="141A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800600"/>
            <a:ext cx="8229600" cy="411480"/>
          </a:xfrm>
          <a:prstGeom prst="rect">
            <a:avLst/>
          </a:prstGeom>
          <a:noFill/>
        </p:spPr>
        <p:txBody>
          <a:bodyPr wrap="square" anchor="t">
            <a:spAutoFit/>
          </a:bodyPr>
          <a:lstStyle/>
          <a:p>
            <a:pPr algn="l">
              <a:lnSpc>
                <a:spcPct val="100000"/>
              </a:lnSpc>
              <a:spcAft>
                <a:spcPts val="600"/>
              </a:spcAft>
            </a:pPr>
            <a:r>
              <a:rPr sz="1600" b="1">
                <a:solidFill>
                  <a:srgbClr val="FFB300"/>
                </a:solidFill>
                <a:latin typeface="Trebuchet MS"/>
              </a:rPr>
              <a:t>PRODUCTIVITY</a:t>
            </a:r>
          </a:p>
        </p:txBody>
      </p:sp>
      <p:sp>
        <p:nvSpPr>
          <p:cNvPr id="5" name="TextBox 4"/>
          <p:cNvSpPr txBox="1"/>
          <p:nvPr/>
        </p:nvSpPr>
        <p:spPr>
          <a:xfrm>
            <a:off x="502920" y="5138928"/>
            <a:ext cx="11247120" cy="640080"/>
          </a:xfrm>
          <a:prstGeom prst="rect">
            <a:avLst/>
          </a:prstGeom>
          <a:noFill/>
        </p:spPr>
        <p:txBody>
          <a:bodyPr wrap="square" anchor="t">
            <a:spAutoFit/>
          </a:bodyPr>
          <a:lstStyle/>
          <a:p>
            <a:pPr algn="l">
              <a:lnSpc>
                <a:spcPct val="100000"/>
              </a:lnSpc>
              <a:spcAft>
                <a:spcPts val="600"/>
              </a:spcAft>
            </a:pPr>
            <a:r>
              <a:rPr sz="3000" b="1">
                <a:solidFill>
                  <a:srgbClr val="F5F2E8"/>
                </a:solidFill>
                <a:latin typeface="Trebuchet MS"/>
              </a:rPr>
              <a:t>Finish the field before the rain comes.</a:t>
            </a:r>
          </a:p>
        </p:txBody>
      </p:sp>
      <p:sp>
        <p:nvSpPr>
          <p:cNvPr id="6" name="TextBox 5"/>
          <p:cNvSpPr txBox="1"/>
          <p:nvPr/>
        </p:nvSpPr>
        <p:spPr>
          <a:xfrm>
            <a:off x="502920" y="5806440"/>
            <a:ext cx="11247120" cy="822960"/>
          </a:xfrm>
          <a:prstGeom prst="rect">
            <a:avLst/>
          </a:prstGeom>
          <a:noFill/>
        </p:spPr>
        <p:txBody>
          <a:bodyPr wrap="square" anchor="t">
            <a:spAutoFit/>
          </a:bodyPr>
          <a:lstStyle/>
          <a:p>
            <a:pPr algn="l">
              <a:lnSpc>
                <a:spcPct val="100000"/>
              </a:lnSpc>
              <a:spcAft>
                <a:spcPts val="600"/>
              </a:spcAft>
            </a:pPr>
            <a:r>
              <a:rPr sz="1700" b="0">
                <a:solidFill>
                  <a:srgbClr val="F5F2E8"/>
                </a:solidFill>
                <a:latin typeface="Trebuchet MS"/>
              </a:rPr>
              <a:t>Mechanized land preparation covers many hectares per day instead of one (estimate)  •  a few machines lift the yield of the whole barangay  •  on-time planting means bigger harvests.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2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s.jpeg"/>
          <p:cNvPicPr>
            <a:picLocks noChangeAspect="1"/>
          </p:cNvPicPr>
          <p:nvPr/>
        </p:nvPicPr>
        <p:blipFill>
          <a:blip r:embed="rId2"/>
          <a:stretch>
            <a:fillRect/>
          </a:stretch>
        </p:blipFill>
        <p:spPr>
          <a:xfrm>
            <a:off x="7223760" y="1005840"/>
            <a:ext cx="4572000" cy="2567497"/>
          </a:xfrm>
          <a:prstGeom prst="rect">
            <a:avLst/>
          </a:prstGeom>
        </p:spPr>
      </p:pic>
      <p:sp>
        <p:nvSpPr>
          <p:cNvPr id="4" name="Rectangle 3"/>
          <p:cNvSpPr/>
          <p:nvPr/>
        </p:nvSpPr>
        <p:spPr>
          <a:xfrm>
            <a:off x="7223760" y="3611880"/>
            <a:ext cx="4572000" cy="457200"/>
          </a:xfrm>
          <a:prstGeom prst="rect">
            <a:avLst/>
          </a:prstGeom>
          <a:solidFill>
            <a:srgbClr val="141A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0" y="3657600"/>
            <a:ext cx="4389120" cy="365760"/>
          </a:xfrm>
          <a:prstGeom prst="rect">
            <a:avLst/>
          </a:prstGeom>
          <a:noFill/>
        </p:spPr>
        <p:txBody>
          <a:bodyPr wrap="square" anchor="t">
            <a:spAutoFit/>
          </a:bodyPr>
          <a:lstStyle/>
          <a:p>
            <a:pPr algn="l">
              <a:lnSpc>
                <a:spcPct val="100000"/>
              </a:lnSpc>
              <a:spcAft>
                <a:spcPts val="600"/>
              </a:spcAft>
            </a:pPr>
            <a:r>
              <a:rPr sz="1200" b="0">
                <a:solidFill>
                  <a:srgbClr val="F5F2E8"/>
                </a:solidFill>
                <a:latin typeface="Trebuchet MS"/>
              </a:rPr>
              <a:t>One machine, many farms — like the shared carabao.</a:t>
            </a:r>
          </a:p>
        </p:txBody>
      </p:sp>
      <p:sp>
        <p:nvSpPr>
          <p:cNvPr id="6" name="TextBox 5"/>
          <p:cNvSpPr txBox="1"/>
          <p:nvPr/>
        </p:nvSpPr>
        <p:spPr>
          <a:xfrm>
            <a:off x="502920" y="320040"/>
            <a:ext cx="8229600" cy="411480"/>
          </a:xfrm>
          <a:prstGeom prst="rect">
            <a:avLst/>
          </a:prstGeom>
          <a:noFill/>
        </p:spPr>
        <p:txBody>
          <a:bodyPr wrap="square" anchor="t">
            <a:spAutoFit/>
          </a:bodyPr>
          <a:lstStyle/>
          <a:p>
            <a:pPr algn="l">
              <a:lnSpc>
                <a:spcPct val="100000"/>
              </a:lnSpc>
              <a:spcAft>
                <a:spcPts val="600"/>
              </a:spcAft>
            </a:pPr>
            <a:r>
              <a:rPr sz="1600" b="1">
                <a:solidFill>
                  <a:srgbClr val="2E7D32"/>
                </a:solidFill>
                <a:latin typeface="Trebuchet MS"/>
              </a:rPr>
              <a:t>THE SHARING MODEL</a:t>
            </a:r>
          </a:p>
        </p:txBody>
      </p:sp>
      <p:sp>
        <p:nvSpPr>
          <p:cNvPr id="7" name="TextBox 6"/>
          <p:cNvSpPr txBox="1"/>
          <p:nvPr/>
        </p:nvSpPr>
        <p:spPr>
          <a:xfrm>
            <a:off x="502920" y="777240"/>
            <a:ext cx="6400800" cy="1097280"/>
          </a:xfrm>
          <a:prstGeom prst="rect">
            <a:avLst/>
          </a:prstGeom>
          <a:noFill/>
        </p:spPr>
        <p:txBody>
          <a:bodyPr wrap="square" anchor="t">
            <a:spAutoFit/>
          </a:bodyPr>
          <a:lstStyle/>
          <a:p>
            <a:pPr algn="l">
              <a:lnSpc>
                <a:spcPct val="100000"/>
              </a:lnSpc>
              <a:spcAft>
                <a:spcPts val="600"/>
              </a:spcAft>
            </a:pPr>
            <a:r>
              <a:rPr sz="2800" b="1">
                <a:solidFill>
                  <a:srgbClr val="141A16"/>
                </a:solidFill>
                <a:latin typeface="Trebuchet MS"/>
              </a:rPr>
              <a:t>Not every farm needs its own tractor. Every farmers' group needs one.</a:t>
            </a:r>
          </a:p>
        </p:txBody>
      </p:sp>
      <p:sp>
        <p:nvSpPr>
          <p:cNvPr id="8" name="TextBox 7"/>
          <p:cNvSpPr txBox="1"/>
          <p:nvPr/>
        </p:nvSpPr>
        <p:spPr>
          <a:xfrm>
            <a:off x="502920" y="2148840"/>
            <a:ext cx="6400800" cy="3840480"/>
          </a:xfrm>
          <a:prstGeom prst="rect">
            <a:avLst/>
          </a:prstGeom>
          <a:noFill/>
        </p:spPr>
        <p:txBody>
          <a:bodyPr wrap="square" anchor="t">
            <a:spAutoFit/>
          </a:bodyPr>
          <a:lstStyle/>
          <a:p>
            <a:pPr algn="l">
              <a:lnSpc>
                <a:spcPct val="105000"/>
              </a:lnSpc>
              <a:spcAft>
                <a:spcPts val="1000"/>
              </a:spcAft>
            </a:pPr>
            <a:r>
              <a:rPr sz="1700" b="1">
                <a:solidFill>
                  <a:srgbClr val="2E7D32"/>
                </a:solidFill>
                <a:latin typeface="Trebuchet MS"/>
              </a:rPr>
              <a:t>▸ </a:t>
            </a:r>
            <a:r>
              <a:rPr sz="1700" b="1">
                <a:solidFill>
                  <a:srgbClr val="141A16"/>
                </a:solidFill>
                <a:latin typeface="Trebuchet MS"/>
              </a:rPr>
              <a:t>Group ownership — </a:t>
            </a:r>
            <a:r>
              <a:rPr sz="1700" b="0">
                <a:solidFill>
                  <a:srgbClr val="141A16"/>
                </a:solidFill>
                <a:latin typeface="Trebuchet MS"/>
              </a:rPr>
              <a:t>a subsidized LifeTrac belongs to the farmers' association or cooperative — not economical individually, powerful together.</a:t>
            </a:r>
          </a:p>
          <a:p>
            <a:pPr algn="l">
              <a:lnSpc>
                <a:spcPct val="105000"/>
              </a:lnSpc>
              <a:spcAft>
                <a:spcPts val="1000"/>
              </a:spcAft>
            </a:pPr>
            <a:r>
              <a:rPr sz="1700" b="1">
                <a:solidFill>
                  <a:srgbClr val="2E7D32"/>
                </a:solidFill>
                <a:latin typeface="Trebuchet MS"/>
              </a:rPr>
              <a:t>▸ </a:t>
            </a:r>
            <a:r>
              <a:rPr sz="1700" b="1">
                <a:solidFill>
                  <a:srgbClr val="141A16"/>
                </a:solidFill>
                <a:latin typeface="Trebuchet MS"/>
              </a:rPr>
              <a:t>An old tradition — </a:t>
            </a:r>
            <a:r>
              <a:rPr sz="1700" b="0">
                <a:solidFill>
                  <a:srgbClr val="141A16"/>
                </a:solidFill>
                <a:latin typeface="Trebuchet MS"/>
              </a:rPr>
              <a:t>carabaos never worked just one farm — the tractor follows the same shared custom.</a:t>
            </a:r>
          </a:p>
          <a:p>
            <a:pPr algn="l">
              <a:lnSpc>
                <a:spcPct val="105000"/>
              </a:lnSpc>
              <a:spcAft>
                <a:spcPts val="1000"/>
              </a:spcAft>
            </a:pPr>
            <a:r>
              <a:rPr sz="1700" b="1">
                <a:solidFill>
                  <a:srgbClr val="2E7D32"/>
                </a:solidFill>
                <a:latin typeface="Trebuchet MS"/>
              </a:rPr>
              <a:t>▸ </a:t>
            </a:r>
            <a:r>
              <a:rPr sz="1700" b="1">
                <a:solidFill>
                  <a:srgbClr val="141A16"/>
                </a:solidFill>
                <a:latin typeface="Trebuchet MS"/>
              </a:rPr>
              <a:t>Cost per hectare falls — </a:t>
            </a:r>
            <a:r>
              <a:rPr sz="1700" b="0">
                <a:solidFill>
                  <a:srgbClr val="141A16"/>
                </a:solidFill>
                <a:latin typeface="Trebuchet MS"/>
              </a:rPr>
              <a:t>sharing spreads the cost across many hectares and many families.</a:t>
            </a:r>
          </a:p>
          <a:p>
            <a:pPr algn="l">
              <a:lnSpc>
                <a:spcPct val="105000"/>
              </a:lnSpc>
              <a:spcAft>
                <a:spcPts val="1000"/>
              </a:spcAft>
            </a:pPr>
            <a:r>
              <a:rPr sz="1700" b="1">
                <a:solidFill>
                  <a:srgbClr val="2E7D32"/>
                </a:solidFill>
                <a:latin typeface="Trebuchet MS"/>
              </a:rPr>
              <a:t>▸ </a:t>
            </a:r>
            <a:r>
              <a:rPr sz="1700" b="1">
                <a:solidFill>
                  <a:srgbClr val="141A16"/>
                </a:solidFill>
                <a:latin typeface="Trebuchet MS"/>
              </a:rPr>
              <a:t>Scale grows — </a:t>
            </a:r>
            <a:r>
              <a:rPr sz="1700" b="0">
                <a:solidFill>
                  <a:srgbClr val="141A16"/>
                </a:solidFill>
                <a:latin typeface="Trebuchet MS"/>
              </a:rPr>
              <a:t>groups take on bigger combined areas, negotiate better prices, and sell together.</a:t>
            </a:r>
          </a:p>
        </p:txBody>
      </p:sp>
      <p:sp>
        <p:nvSpPr>
          <p:cNvPr id="9" name="TextBox 8"/>
          <p:cNvSpPr txBox="1"/>
          <p:nvPr/>
        </p:nvSpPr>
        <p:spPr>
          <a:xfrm>
            <a:off x="365760" y="6510528"/>
            <a:ext cx="11430000" cy="274320"/>
          </a:xfrm>
          <a:prstGeom prst="rect">
            <a:avLst/>
          </a:prstGeom>
          <a:noFill/>
        </p:spPr>
        <p:txBody>
          <a:bodyPr wrap="square" anchor="t">
            <a:spAutoFit/>
          </a:bodyPr>
          <a:lstStyle/>
          <a:p>
            <a:pPr algn="l">
              <a:lnSpc>
                <a:spcPct val="100000"/>
              </a:lnSpc>
              <a:spcAft>
                <a:spcPts val="600"/>
              </a:spcAft>
            </a:pPr>
            <a:r>
              <a:rPr sz="1000" b="0">
                <a:solidFill>
                  <a:srgbClr val="9AA59D"/>
                </a:solidFill>
                <a:latin typeface="Trebuchet MS"/>
              </a:rPr>
              <a:t>Open Source Ecology — Philippines  |  LifeTrac Proposal  |  Sept 2026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2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320040"/>
            <a:ext cx="8229600" cy="411480"/>
          </a:xfrm>
          <a:prstGeom prst="rect">
            <a:avLst/>
          </a:prstGeom>
          <a:noFill/>
        </p:spPr>
        <p:txBody>
          <a:bodyPr wrap="square" anchor="t">
            <a:spAutoFit/>
          </a:bodyPr>
          <a:lstStyle/>
          <a:p>
            <a:pPr algn="l">
              <a:lnSpc>
                <a:spcPct val="100000"/>
              </a:lnSpc>
              <a:spcAft>
                <a:spcPts val="600"/>
              </a:spcAft>
            </a:pPr>
            <a:r>
              <a:rPr sz="1600" b="1">
                <a:solidFill>
                  <a:srgbClr val="2E7D32"/>
                </a:solidFill>
                <a:latin typeface="Trebuchet MS"/>
              </a:rPr>
              <a:t>ATTACHMENTS</a:t>
            </a:r>
          </a:p>
        </p:txBody>
      </p:sp>
      <p:sp>
        <p:nvSpPr>
          <p:cNvPr id="4" name="TextBox 3"/>
          <p:cNvSpPr txBox="1"/>
          <p:nvPr/>
        </p:nvSpPr>
        <p:spPr>
          <a:xfrm>
            <a:off x="502920" y="777240"/>
            <a:ext cx="11247120" cy="731520"/>
          </a:xfrm>
          <a:prstGeom prst="rect">
            <a:avLst/>
          </a:prstGeom>
          <a:noFill/>
        </p:spPr>
        <p:txBody>
          <a:bodyPr wrap="square" anchor="t">
            <a:spAutoFit/>
          </a:bodyPr>
          <a:lstStyle/>
          <a:p>
            <a:pPr algn="l">
              <a:lnSpc>
                <a:spcPct val="100000"/>
              </a:lnSpc>
              <a:spcAft>
                <a:spcPts val="600"/>
              </a:spcAft>
            </a:pPr>
            <a:r>
              <a:rPr sz="2800" b="1">
                <a:solidFill>
                  <a:srgbClr val="141A16"/>
                </a:solidFill>
                <a:latin typeface="Trebuchet MS"/>
              </a:rPr>
              <a:t>One machine, many jobs — swap tools in minutes.</a:t>
            </a:r>
          </a:p>
        </p:txBody>
      </p:sp>
      <p:sp>
        <p:nvSpPr>
          <p:cNvPr id="5" name="Rectangle 4"/>
          <p:cNvSpPr/>
          <p:nvPr/>
        </p:nvSpPr>
        <p:spPr>
          <a:xfrm>
            <a:off x="502920" y="1737360"/>
            <a:ext cx="2697480" cy="3291840"/>
          </a:xfrm>
          <a:prstGeom prst="rect">
            <a:avLst/>
          </a:prstGeom>
          <a:solidFill>
            <a:srgbClr val="FFFF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Seeder.png"/>
          <p:cNvPicPr>
            <a:picLocks noChangeAspect="1"/>
          </p:cNvPicPr>
          <p:nvPr/>
        </p:nvPicPr>
        <p:blipFill>
          <a:blip r:embed="rId2"/>
          <a:stretch>
            <a:fillRect/>
          </a:stretch>
        </p:blipFill>
        <p:spPr>
          <a:xfrm>
            <a:off x="845820" y="1874519"/>
            <a:ext cx="2011680" cy="2011680"/>
          </a:xfrm>
          <a:prstGeom prst="rect">
            <a:avLst/>
          </a:prstGeom>
        </p:spPr>
      </p:pic>
      <p:sp>
        <p:nvSpPr>
          <p:cNvPr id="7" name="TextBox 6"/>
          <p:cNvSpPr txBox="1"/>
          <p:nvPr/>
        </p:nvSpPr>
        <p:spPr>
          <a:xfrm>
            <a:off x="640080" y="3977639"/>
            <a:ext cx="2423160" cy="365760"/>
          </a:xfrm>
          <a:prstGeom prst="rect">
            <a:avLst/>
          </a:prstGeom>
          <a:noFill/>
        </p:spPr>
        <p:txBody>
          <a:bodyPr wrap="square" anchor="t">
            <a:spAutoFit/>
          </a:bodyPr>
          <a:lstStyle/>
          <a:p>
            <a:pPr algn="l">
              <a:lnSpc>
                <a:spcPct val="100000"/>
              </a:lnSpc>
              <a:spcAft>
                <a:spcPts val="600"/>
              </a:spcAft>
            </a:pPr>
            <a:r>
              <a:rPr sz="1700" b="1">
                <a:solidFill>
                  <a:srgbClr val="1B4332"/>
                </a:solidFill>
                <a:latin typeface="Trebuchet MS"/>
              </a:rPr>
              <a:t>Seeder</a:t>
            </a:r>
          </a:p>
        </p:txBody>
      </p:sp>
      <p:sp>
        <p:nvSpPr>
          <p:cNvPr id="8" name="TextBox 7"/>
          <p:cNvSpPr txBox="1"/>
          <p:nvPr/>
        </p:nvSpPr>
        <p:spPr>
          <a:xfrm>
            <a:off x="640080" y="4389120"/>
            <a:ext cx="2423160" cy="548640"/>
          </a:xfrm>
          <a:prstGeom prst="rect">
            <a:avLst/>
          </a:prstGeom>
          <a:noFill/>
        </p:spPr>
        <p:txBody>
          <a:bodyPr wrap="square" anchor="t">
            <a:spAutoFit/>
          </a:bodyPr>
          <a:lstStyle/>
          <a:p>
            <a:pPr algn="l">
              <a:lnSpc>
                <a:spcPct val="100000"/>
              </a:lnSpc>
              <a:spcAft>
                <a:spcPts val="600"/>
              </a:spcAft>
            </a:pPr>
            <a:r>
              <a:rPr sz="1300" b="0">
                <a:solidFill>
                  <a:srgbClr val="141A16"/>
                </a:solidFill>
                <a:latin typeface="Trebuchet MS"/>
              </a:rPr>
              <a:t>plant rows of seed fast and evenly</a:t>
            </a:r>
          </a:p>
        </p:txBody>
      </p:sp>
      <p:sp>
        <p:nvSpPr>
          <p:cNvPr id="9" name="Rectangle 8"/>
          <p:cNvSpPr/>
          <p:nvPr/>
        </p:nvSpPr>
        <p:spPr>
          <a:xfrm>
            <a:off x="3429000" y="1737360"/>
            <a:ext cx="2697480" cy="3291840"/>
          </a:xfrm>
          <a:prstGeom prst="rect">
            <a:avLst/>
          </a:prstGeom>
          <a:solidFill>
            <a:srgbClr val="FFFF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Spader.png"/>
          <p:cNvPicPr>
            <a:picLocks noChangeAspect="1"/>
          </p:cNvPicPr>
          <p:nvPr/>
        </p:nvPicPr>
        <p:blipFill>
          <a:blip r:embed="rId3"/>
          <a:stretch>
            <a:fillRect/>
          </a:stretch>
        </p:blipFill>
        <p:spPr>
          <a:xfrm>
            <a:off x="3771900" y="1874519"/>
            <a:ext cx="2011680" cy="2011680"/>
          </a:xfrm>
          <a:prstGeom prst="rect">
            <a:avLst/>
          </a:prstGeom>
        </p:spPr>
      </p:pic>
      <p:sp>
        <p:nvSpPr>
          <p:cNvPr id="11" name="TextBox 10"/>
          <p:cNvSpPr txBox="1"/>
          <p:nvPr/>
        </p:nvSpPr>
        <p:spPr>
          <a:xfrm>
            <a:off x="3566160" y="3977639"/>
            <a:ext cx="2423160" cy="365760"/>
          </a:xfrm>
          <a:prstGeom prst="rect">
            <a:avLst/>
          </a:prstGeom>
          <a:noFill/>
        </p:spPr>
        <p:txBody>
          <a:bodyPr wrap="square" anchor="t">
            <a:spAutoFit/>
          </a:bodyPr>
          <a:lstStyle/>
          <a:p>
            <a:pPr algn="l">
              <a:lnSpc>
                <a:spcPct val="100000"/>
              </a:lnSpc>
              <a:spcAft>
                <a:spcPts val="600"/>
              </a:spcAft>
            </a:pPr>
            <a:r>
              <a:rPr sz="1700" b="1">
                <a:solidFill>
                  <a:srgbClr val="1B4332"/>
                </a:solidFill>
                <a:latin typeface="Trebuchet MS"/>
              </a:rPr>
              <a:t>Spader / Tiller</a:t>
            </a:r>
          </a:p>
        </p:txBody>
      </p:sp>
      <p:sp>
        <p:nvSpPr>
          <p:cNvPr id="12" name="TextBox 11"/>
          <p:cNvSpPr txBox="1"/>
          <p:nvPr/>
        </p:nvSpPr>
        <p:spPr>
          <a:xfrm>
            <a:off x="3566160" y="4389120"/>
            <a:ext cx="2423160" cy="548640"/>
          </a:xfrm>
          <a:prstGeom prst="rect">
            <a:avLst/>
          </a:prstGeom>
          <a:noFill/>
        </p:spPr>
        <p:txBody>
          <a:bodyPr wrap="square" anchor="t">
            <a:spAutoFit/>
          </a:bodyPr>
          <a:lstStyle/>
          <a:p>
            <a:pPr algn="l">
              <a:lnSpc>
                <a:spcPct val="100000"/>
              </a:lnSpc>
              <a:spcAft>
                <a:spcPts val="600"/>
              </a:spcAft>
            </a:pPr>
            <a:r>
              <a:rPr sz="1300" b="0">
                <a:solidFill>
                  <a:srgbClr val="141A16"/>
                </a:solidFill>
                <a:latin typeface="Trebuchet MS"/>
              </a:rPr>
              <a:t>prepare seedbeds in one pass</a:t>
            </a:r>
          </a:p>
        </p:txBody>
      </p:sp>
      <p:sp>
        <p:nvSpPr>
          <p:cNvPr id="13" name="Rectangle 12"/>
          <p:cNvSpPr/>
          <p:nvPr/>
        </p:nvSpPr>
        <p:spPr>
          <a:xfrm>
            <a:off x="6355080" y="1737360"/>
            <a:ext cx="2697480" cy="3291840"/>
          </a:xfrm>
          <a:prstGeom prst="rect">
            <a:avLst/>
          </a:prstGeom>
          <a:solidFill>
            <a:srgbClr val="FFFF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Toro Dingo TX 427 farming 03.jpg"/>
          <p:cNvPicPr>
            <a:picLocks noChangeAspect="1"/>
          </p:cNvPicPr>
          <p:nvPr/>
        </p:nvPicPr>
        <p:blipFill>
          <a:blip r:embed="rId4"/>
          <a:stretch>
            <a:fillRect/>
          </a:stretch>
        </p:blipFill>
        <p:spPr>
          <a:xfrm>
            <a:off x="6697980" y="1874519"/>
            <a:ext cx="2011680" cy="2011680"/>
          </a:xfrm>
          <a:prstGeom prst="rect">
            <a:avLst/>
          </a:prstGeom>
        </p:spPr>
      </p:pic>
      <p:sp>
        <p:nvSpPr>
          <p:cNvPr id="15" name="TextBox 14"/>
          <p:cNvSpPr txBox="1"/>
          <p:nvPr/>
        </p:nvSpPr>
        <p:spPr>
          <a:xfrm>
            <a:off x="6492240" y="3977639"/>
            <a:ext cx="2423160" cy="365760"/>
          </a:xfrm>
          <a:prstGeom prst="rect">
            <a:avLst/>
          </a:prstGeom>
          <a:noFill/>
        </p:spPr>
        <p:txBody>
          <a:bodyPr wrap="square" anchor="t">
            <a:spAutoFit/>
          </a:bodyPr>
          <a:lstStyle/>
          <a:p>
            <a:pPr algn="l">
              <a:lnSpc>
                <a:spcPct val="100000"/>
              </a:lnSpc>
              <a:spcAft>
                <a:spcPts val="600"/>
              </a:spcAft>
            </a:pPr>
            <a:r>
              <a:rPr sz="1700" b="1">
                <a:solidFill>
                  <a:srgbClr val="1B4332"/>
                </a:solidFill>
                <a:latin typeface="Trebuchet MS"/>
              </a:rPr>
              <a:t>Auger</a:t>
            </a:r>
          </a:p>
        </p:txBody>
      </p:sp>
      <p:sp>
        <p:nvSpPr>
          <p:cNvPr id="16" name="TextBox 15"/>
          <p:cNvSpPr txBox="1"/>
          <p:nvPr/>
        </p:nvSpPr>
        <p:spPr>
          <a:xfrm>
            <a:off x="6492240" y="4389120"/>
            <a:ext cx="2423160" cy="548640"/>
          </a:xfrm>
          <a:prstGeom prst="rect">
            <a:avLst/>
          </a:prstGeom>
          <a:noFill/>
        </p:spPr>
        <p:txBody>
          <a:bodyPr wrap="square" anchor="t">
            <a:spAutoFit/>
          </a:bodyPr>
          <a:lstStyle/>
          <a:p>
            <a:pPr algn="l">
              <a:lnSpc>
                <a:spcPct val="100000"/>
              </a:lnSpc>
              <a:spcAft>
                <a:spcPts val="600"/>
              </a:spcAft>
            </a:pPr>
            <a:r>
              <a:rPr sz="1300" b="0">
                <a:solidFill>
                  <a:srgbClr val="141A16"/>
                </a:solidFill>
                <a:latin typeface="Trebuchet MS"/>
              </a:rPr>
              <a:t>drill holes for posts and trees</a:t>
            </a:r>
          </a:p>
        </p:txBody>
      </p:sp>
      <p:sp>
        <p:nvSpPr>
          <p:cNvPr id="17" name="Rectangle 16"/>
          <p:cNvSpPr/>
          <p:nvPr/>
        </p:nvSpPr>
        <p:spPr>
          <a:xfrm>
            <a:off x="9281160" y="1737360"/>
            <a:ext cx="2697480" cy="3291840"/>
          </a:xfrm>
          <a:prstGeom prst="rect">
            <a:avLst/>
          </a:prstGeom>
          <a:solidFill>
            <a:srgbClr val="FFFF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8" name="Picture 17" descr="Bob-cat  MT55 farming 0.jpeg"/>
          <p:cNvPicPr>
            <a:picLocks noChangeAspect="1"/>
          </p:cNvPicPr>
          <p:nvPr/>
        </p:nvPicPr>
        <p:blipFill>
          <a:blip r:embed="rId5"/>
          <a:stretch>
            <a:fillRect/>
          </a:stretch>
        </p:blipFill>
        <p:spPr>
          <a:xfrm>
            <a:off x="9418320" y="1874519"/>
            <a:ext cx="2423160" cy="1938528"/>
          </a:xfrm>
          <a:prstGeom prst="rect">
            <a:avLst/>
          </a:prstGeom>
        </p:spPr>
      </p:pic>
      <p:sp>
        <p:nvSpPr>
          <p:cNvPr id="19" name="TextBox 18"/>
          <p:cNvSpPr txBox="1"/>
          <p:nvPr/>
        </p:nvSpPr>
        <p:spPr>
          <a:xfrm>
            <a:off x="9418320" y="3977639"/>
            <a:ext cx="2423160" cy="365760"/>
          </a:xfrm>
          <a:prstGeom prst="rect">
            <a:avLst/>
          </a:prstGeom>
          <a:noFill/>
        </p:spPr>
        <p:txBody>
          <a:bodyPr wrap="square" anchor="t">
            <a:spAutoFit/>
          </a:bodyPr>
          <a:lstStyle/>
          <a:p>
            <a:pPr algn="l">
              <a:lnSpc>
                <a:spcPct val="100000"/>
              </a:lnSpc>
              <a:spcAft>
                <a:spcPts val="600"/>
              </a:spcAft>
            </a:pPr>
            <a:r>
              <a:rPr sz="1700" b="1">
                <a:solidFill>
                  <a:srgbClr val="1B4332"/>
                </a:solidFill>
                <a:latin typeface="Trebuchet MS"/>
              </a:rPr>
              <a:t>Trencher</a:t>
            </a:r>
          </a:p>
        </p:txBody>
      </p:sp>
      <p:sp>
        <p:nvSpPr>
          <p:cNvPr id="20" name="TextBox 19"/>
          <p:cNvSpPr txBox="1"/>
          <p:nvPr/>
        </p:nvSpPr>
        <p:spPr>
          <a:xfrm>
            <a:off x="9418320" y="4389120"/>
            <a:ext cx="2423160" cy="548640"/>
          </a:xfrm>
          <a:prstGeom prst="rect">
            <a:avLst/>
          </a:prstGeom>
          <a:noFill/>
        </p:spPr>
        <p:txBody>
          <a:bodyPr wrap="square" anchor="t">
            <a:spAutoFit/>
          </a:bodyPr>
          <a:lstStyle/>
          <a:p>
            <a:pPr algn="l">
              <a:lnSpc>
                <a:spcPct val="100000"/>
              </a:lnSpc>
              <a:spcAft>
                <a:spcPts val="600"/>
              </a:spcAft>
            </a:pPr>
            <a:r>
              <a:rPr sz="1300" b="0">
                <a:solidFill>
                  <a:srgbClr val="141A16"/>
                </a:solidFill>
                <a:latin typeface="Trebuchet MS"/>
              </a:rPr>
              <a:t>cut irrigation and drainage ditches</a:t>
            </a:r>
          </a:p>
        </p:txBody>
      </p:sp>
      <p:sp>
        <p:nvSpPr>
          <p:cNvPr id="21" name="TextBox 20"/>
          <p:cNvSpPr txBox="1"/>
          <p:nvPr/>
        </p:nvSpPr>
        <p:spPr>
          <a:xfrm>
            <a:off x="502920" y="5349240"/>
            <a:ext cx="11247120" cy="731520"/>
          </a:xfrm>
          <a:prstGeom prst="rect">
            <a:avLst/>
          </a:prstGeom>
          <a:noFill/>
        </p:spPr>
        <p:txBody>
          <a:bodyPr wrap="square" anchor="t">
            <a:spAutoFit/>
          </a:bodyPr>
          <a:lstStyle/>
          <a:p>
            <a:pPr algn="l">
              <a:lnSpc>
                <a:spcPct val="100000"/>
              </a:lnSpc>
              <a:spcAft>
                <a:spcPts val="600"/>
              </a:spcAft>
            </a:pPr>
            <a:r>
              <a:rPr sz="1300" b="0">
                <a:solidFill>
                  <a:srgbClr val="9AA59D"/>
                </a:solidFill>
                <a:latin typeface="Trebuchet MS"/>
              </a:rPr>
              <a:t>Plus: bucket, pallet forks, plow, trailer. Attachment photos show tool concepts on comparable compact machines.</a:t>
            </a:r>
          </a:p>
        </p:txBody>
      </p:sp>
      <p:sp>
        <p:nvSpPr>
          <p:cNvPr id="22" name="TextBox 21"/>
          <p:cNvSpPr txBox="1"/>
          <p:nvPr/>
        </p:nvSpPr>
        <p:spPr>
          <a:xfrm>
            <a:off x="365760" y="6510528"/>
            <a:ext cx="11430000" cy="274320"/>
          </a:xfrm>
          <a:prstGeom prst="rect">
            <a:avLst/>
          </a:prstGeom>
          <a:noFill/>
        </p:spPr>
        <p:txBody>
          <a:bodyPr wrap="square" anchor="t">
            <a:spAutoFit/>
          </a:bodyPr>
          <a:lstStyle/>
          <a:p>
            <a:pPr algn="l">
              <a:lnSpc>
                <a:spcPct val="100000"/>
              </a:lnSpc>
              <a:spcAft>
                <a:spcPts val="600"/>
              </a:spcAft>
            </a:pPr>
            <a:r>
              <a:rPr sz="1000" b="0">
                <a:solidFill>
                  <a:srgbClr val="9AA59D"/>
                </a:solidFill>
                <a:latin typeface="Trebuchet MS"/>
              </a:rPr>
              <a:t>Open Source Ecology — Philippines  |  LifeTrac Proposal  |  Sept 2026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ifetrac Mini Tractor 02.jpeg"/>
          <p:cNvPicPr>
            <a:picLocks noChangeAspect="1"/>
          </p:cNvPicPr>
          <p:nvPr/>
        </p:nvPicPr>
        <p:blipFill>
          <a:blip r:embed="rId2"/>
          <a:srcRect t="12247" b="12247"/>
          <a:stretch>
            <a:fillRect/>
          </a:stretch>
        </p:blipFill>
        <p:spPr>
          <a:xfrm>
            <a:off x="0" y="0"/>
            <a:ext cx="12191695" cy="6858000"/>
          </a:xfrm>
          <a:prstGeom prst="rect">
            <a:avLst/>
          </a:prstGeom>
        </p:spPr>
      </p:pic>
      <p:sp>
        <p:nvSpPr>
          <p:cNvPr id="3" name="Rectangle 2"/>
          <p:cNvSpPr/>
          <p:nvPr/>
        </p:nvSpPr>
        <p:spPr>
          <a:xfrm>
            <a:off x="0" y="4709160"/>
            <a:ext cx="12191695" cy="2148840"/>
          </a:xfrm>
          <a:prstGeom prst="rect">
            <a:avLst/>
          </a:prstGeom>
          <a:solidFill>
            <a:srgbClr val="141A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800600"/>
            <a:ext cx="8229600" cy="411480"/>
          </a:xfrm>
          <a:prstGeom prst="rect">
            <a:avLst/>
          </a:prstGeom>
          <a:noFill/>
        </p:spPr>
        <p:txBody>
          <a:bodyPr wrap="square" anchor="t">
            <a:spAutoFit/>
          </a:bodyPr>
          <a:lstStyle/>
          <a:p>
            <a:pPr algn="l">
              <a:lnSpc>
                <a:spcPct val="100000"/>
              </a:lnSpc>
              <a:spcAft>
                <a:spcPts val="600"/>
              </a:spcAft>
            </a:pPr>
            <a:r>
              <a:rPr sz="1600" b="1">
                <a:solidFill>
                  <a:srgbClr val="FFB300"/>
                </a:solidFill>
                <a:latin typeface="Trebuchet MS"/>
              </a:rPr>
              <a:t>OFF-SEASON WORK</a:t>
            </a:r>
          </a:p>
        </p:txBody>
      </p:sp>
      <p:sp>
        <p:nvSpPr>
          <p:cNvPr id="5" name="TextBox 4"/>
          <p:cNvSpPr txBox="1"/>
          <p:nvPr/>
        </p:nvSpPr>
        <p:spPr>
          <a:xfrm>
            <a:off x="502920" y="5138928"/>
            <a:ext cx="11247120" cy="640080"/>
          </a:xfrm>
          <a:prstGeom prst="rect">
            <a:avLst/>
          </a:prstGeom>
          <a:noFill/>
        </p:spPr>
        <p:txBody>
          <a:bodyPr wrap="square" anchor="t">
            <a:spAutoFit/>
          </a:bodyPr>
          <a:lstStyle/>
          <a:p>
            <a:pPr algn="l">
              <a:lnSpc>
                <a:spcPct val="100000"/>
              </a:lnSpc>
              <a:spcAft>
                <a:spcPts val="600"/>
              </a:spcAft>
            </a:pPr>
            <a:r>
              <a:rPr sz="3000" b="1">
                <a:solidFill>
                  <a:srgbClr val="F5F2E8"/>
                </a:solidFill>
                <a:latin typeface="Trebuchet MS"/>
              </a:rPr>
              <a:t>The tractor that works even when the farm rests.</a:t>
            </a:r>
          </a:p>
        </p:txBody>
      </p:sp>
      <p:sp>
        <p:nvSpPr>
          <p:cNvPr id="6" name="TextBox 5"/>
          <p:cNvSpPr txBox="1"/>
          <p:nvPr/>
        </p:nvSpPr>
        <p:spPr>
          <a:xfrm>
            <a:off x="502920" y="5806440"/>
            <a:ext cx="11247120" cy="822960"/>
          </a:xfrm>
          <a:prstGeom prst="rect">
            <a:avLst/>
          </a:prstGeom>
          <a:noFill/>
        </p:spPr>
        <p:txBody>
          <a:bodyPr wrap="square" anchor="t">
            <a:spAutoFit/>
          </a:bodyPr>
          <a:lstStyle/>
          <a:p>
            <a:pPr algn="l">
              <a:lnSpc>
                <a:spcPct val="100000"/>
              </a:lnSpc>
              <a:spcAft>
                <a:spcPts val="600"/>
              </a:spcAft>
            </a:pPr>
            <a:r>
              <a:rPr sz="1700" b="0">
                <a:solidFill>
                  <a:srgbClr val="F5F2E8"/>
                </a:solidFill>
                <a:latin typeface="Trebuchet MS"/>
              </a:rPr>
              <a:t>Farm-to-market road repair  •  earthmoving and landscaping  •  dykes and earthworks  •  flood-control projects before the storms arrive.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creenshot From 2026-09-10 15-05-36.png"/>
          <p:cNvPicPr>
            <a:picLocks noChangeAspect="1"/>
          </p:cNvPicPr>
          <p:nvPr/>
        </p:nvPicPr>
        <p:blipFill>
          <a:blip r:embed="rId2"/>
          <a:srcRect t="12281" b="12281"/>
          <a:stretch>
            <a:fillRect/>
          </a:stretch>
        </p:blipFill>
        <p:spPr>
          <a:xfrm>
            <a:off x="0" y="0"/>
            <a:ext cx="12191695" cy="6858000"/>
          </a:xfrm>
          <a:prstGeom prst="rect">
            <a:avLst/>
          </a:prstGeom>
        </p:spPr>
      </p:pic>
      <p:sp>
        <p:nvSpPr>
          <p:cNvPr id="3" name="Rectangle 2"/>
          <p:cNvSpPr/>
          <p:nvPr/>
        </p:nvSpPr>
        <p:spPr>
          <a:xfrm>
            <a:off x="0" y="3931920"/>
            <a:ext cx="12191695" cy="2926080"/>
          </a:xfrm>
          <a:prstGeom prst="rect">
            <a:avLst/>
          </a:prstGeom>
          <a:solidFill>
            <a:srgbClr val="141A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041648"/>
            <a:ext cx="8229600" cy="411480"/>
          </a:xfrm>
          <a:prstGeom prst="rect">
            <a:avLst/>
          </a:prstGeom>
          <a:noFill/>
        </p:spPr>
        <p:txBody>
          <a:bodyPr wrap="square" anchor="t">
            <a:spAutoFit/>
          </a:bodyPr>
          <a:lstStyle/>
          <a:p>
            <a:pPr algn="l">
              <a:lnSpc>
                <a:spcPct val="100000"/>
              </a:lnSpc>
              <a:spcAft>
                <a:spcPts val="600"/>
              </a:spcAft>
            </a:pPr>
            <a:r>
              <a:rPr sz="1600" b="1">
                <a:solidFill>
                  <a:srgbClr val="FFB300"/>
                </a:solidFill>
                <a:latin typeface="Trebuchet MS"/>
              </a:rPr>
              <a:t>FUTURE-PROOF</a:t>
            </a:r>
          </a:p>
        </p:txBody>
      </p:sp>
      <p:sp>
        <p:nvSpPr>
          <p:cNvPr id="5" name="TextBox 4"/>
          <p:cNvSpPr txBox="1"/>
          <p:nvPr/>
        </p:nvSpPr>
        <p:spPr>
          <a:xfrm>
            <a:off x="502920" y="4389120"/>
            <a:ext cx="11247120" cy="640080"/>
          </a:xfrm>
          <a:prstGeom prst="rect">
            <a:avLst/>
          </a:prstGeom>
          <a:noFill/>
        </p:spPr>
        <p:txBody>
          <a:bodyPr wrap="square" anchor="t">
            <a:spAutoFit/>
          </a:bodyPr>
          <a:lstStyle/>
          <a:p>
            <a:pPr algn="l">
              <a:lnSpc>
                <a:spcPct val="100000"/>
              </a:lnSpc>
              <a:spcAft>
                <a:spcPts val="600"/>
              </a:spcAft>
            </a:pPr>
            <a:r>
              <a:rPr sz="3000" b="1">
                <a:solidFill>
                  <a:srgbClr val="F5F2E8"/>
                </a:solidFill>
                <a:latin typeface="Trebuchet MS"/>
              </a:rPr>
              <a:t>Ready for tomorrow's farming.</a:t>
            </a:r>
          </a:p>
        </p:txBody>
      </p:sp>
      <p:sp>
        <p:nvSpPr>
          <p:cNvPr id="6" name="Rectangle 5"/>
          <p:cNvSpPr/>
          <p:nvPr/>
        </p:nvSpPr>
        <p:spPr>
          <a:xfrm>
            <a:off x="502920" y="5212080"/>
            <a:ext cx="2697480" cy="1417320"/>
          </a:xfrm>
          <a:prstGeom prst="rect">
            <a:avLst/>
          </a:prstGeom>
          <a:solidFill>
            <a:srgbClr val="1B4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5349240"/>
            <a:ext cx="2423160" cy="365760"/>
          </a:xfrm>
          <a:prstGeom prst="rect">
            <a:avLst/>
          </a:prstGeom>
          <a:noFill/>
        </p:spPr>
        <p:txBody>
          <a:bodyPr wrap="square" anchor="t">
            <a:spAutoFit/>
          </a:bodyPr>
          <a:lstStyle/>
          <a:p>
            <a:pPr algn="l">
              <a:lnSpc>
                <a:spcPct val="100000"/>
              </a:lnSpc>
              <a:spcAft>
                <a:spcPts val="600"/>
              </a:spcAft>
            </a:pPr>
            <a:r>
              <a:rPr sz="1600" b="1">
                <a:solidFill>
                  <a:srgbClr val="FFB300"/>
                </a:solidFill>
                <a:latin typeface="Trebuchet MS"/>
              </a:rPr>
              <a:t>Remote operation</a:t>
            </a:r>
          </a:p>
        </p:txBody>
      </p:sp>
      <p:sp>
        <p:nvSpPr>
          <p:cNvPr id="8" name="TextBox 7"/>
          <p:cNvSpPr txBox="1"/>
          <p:nvPr/>
        </p:nvSpPr>
        <p:spPr>
          <a:xfrm>
            <a:off x="640080" y="5715000"/>
            <a:ext cx="2423160" cy="822960"/>
          </a:xfrm>
          <a:prstGeom prst="rect">
            <a:avLst/>
          </a:prstGeom>
          <a:noFill/>
        </p:spPr>
        <p:txBody>
          <a:bodyPr wrap="square" anchor="t">
            <a:spAutoFit/>
          </a:bodyPr>
          <a:lstStyle/>
          <a:p>
            <a:pPr algn="l">
              <a:lnSpc>
                <a:spcPct val="100000"/>
              </a:lnSpc>
              <a:spcAft>
                <a:spcPts val="600"/>
              </a:spcAft>
            </a:pPr>
            <a:r>
              <a:rPr sz="1200" b="0">
                <a:solidFill>
                  <a:srgbClr val="F5F2E8"/>
                </a:solidFill>
                <a:latin typeface="Trebuchet MS"/>
              </a:rPr>
              <a:t>drive from the shade — safer in heat, mud, and floods</a:t>
            </a:r>
          </a:p>
        </p:txBody>
      </p:sp>
      <p:sp>
        <p:nvSpPr>
          <p:cNvPr id="9" name="Rectangle 8"/>
          <p:cNvSpPr/>
          <p:nvPr/>
        </p:nvSpPr>
        <p:spPr>
          <a:xfrm>
            <a:off x="3429000" y="5212080"/>
            <a:ext cx="2697480" cy="1417320"/>
          </a:xfrm>
          <a:prstGeom prst="rect">
            <a:avLst/>
          </a:prstGeom>
          <a:solidFill>
            <a:srgbClr val="1B4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6160" y="5349240"/>
            <a:ext cx="2423160" cy="365760"/>
          </a:xfrm>
          <a:prstGeom prst="rect">
            <a:avLst/>
          </a:prstGeom>
          <a:noFill/>
        </p:spPr>
        <p:txBody>
          <a:bodyPr wrap="square" anchor="t">
            <a:spAutoFit/>
          </a:bodyPr>
          <a:lstStyle/>
          <a:p>
            <a:pPr algn="l">
              <a:lnSpc>
                <a:spcPct val="100000"/>
              </a:lnSpc>
              <a:spcAft>
                <a:spcPts val="600"/>
              </a:spcAft>
            </a:pPr>
            <a:r>
              <a:rPr sz="1600" b="1">
                <a:solidFill>
                  <a:srgbClr val="FFB300"/>
                </a:solidFill>
                <a:latin typeface="Trebuchet MS"/>
              </a:rPr>
              <a:t>Drone operation</a:t>
            </a:r>
          </a:p>
        </p:txBody>
      </p:sp>
      <p:sp>
        <p:nvSpPr>
          <p:cNvPr id="11" name="TextBox 10"/>
          <p:cNvSpPr txBox="1"/>
          <p:nvPr/>
        </p:nvSpPr>
        <p:spPr>
          <a:xfrm>
            <a:off x="3566160" y="5715000"/>
            <a:ext cx="2423160" cy="822960"/>
          </a:xfrm>
          <a:prstGeom prst="rect">
            <a:avLst/>
          </a:prstGeom>
          <a:noFill/>
        </p:spPr>
        <p:txBody>
          <a:bodyPr wrap="square" anchor="t">
            <a:spAutoFit/>
          </a:bodyPr>
          <a:lstStyle/>
          <a:p>
            <a:pPr algn="l">
              <a:lnSpc>
                <a:spcPct val="100000"/>
              </a:lnSpc>
              <a:spcAft>
                <a:spcPts val="600"/>
              </a:spcAft>
            </a:pPr>
            <a:r>
              <a:rPr sz="1200" b="0">
                <a:solidFill>
                  <a:srgbClr val="F5F2E8"/>
                </a:solidFill>
                <a:latin typeface="Trebuchet MS"/>
              </a:rPr>
              <a:t>scout fields and plan work from the air</a:t>
            </a:r>
          </a:p>
        </p:txBody>
      </p:sp>
      <p:sp>
        <p:nvSpPr>
          <p:cNvPr id="12" name="Rectangle 11"/>
          <p:cNvSpPr/>
          <p:nvPr/>
        </p:nvSpPr>
        <p:spPr>
          <a:xfrm>
            <a:off x="6355080" y="5212080"/>
            <a:ext cx="2697480" cy="1417320"/>
          </a:xfrm>
          <a:prstGeom prst="rect">
            <a:avLst/>
          </a:prstGeom>
          <a:solidFill>
            <a:srgbClr val="1B4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92240" y="5349240"/>
            <a:ext cx="2423160" cy="365760"/>
          </a:xfrm>
          <a:prstGeom prst="rect">
            <a:avLst/>
          </a:prstGeom>
          <a:noFill/>
        </p:spPr>
        <p:txBody>
          <a:bodyPr wrap="square" anchor="t">
            <a:spAutoFit/>
          </a:bodyPr>
          <a:lstStyle/>
          <a:p>
            <a:pPr algn="l">
              <a:lnSpc>
                <a:spcPct val="100000"/>
              </a:lnSpc>
              <a:spcAft>
                <a:spcPts val="600"/>
              </a:spcAft>
            </a:pPr>
            <a:r>
              <a:rPr sz="1600" b="1">
                <a:solidFill>
                  <a:srgbClr val="FFB300"/>
                </a:solidFill>
                <a:latin typeface="Trebuchet MS"/>
              </a:rPr>
              <a:t>LiDAR mapping</a:t>
            </a:r>
          </a:p>
        </p:txBody>
      </p:sp>
      <p:sp>
        <p:nvSpPr>
          <p:cNvPr id="14" name="TextBox 13"/>
          <p:cNvSpPr txBox="1"/>
          <p:nvPr/>
        </p:nvSpPr>
        <p:spPr>
          <a:xfrm>
            <a:off x="6492240" y="5715000"/>
            <a:ext cx="2423160" cy="822960"/>
          </a:xfrm>
          <a:prstGeom prst="rect">
            <a:avLst/>
          </a:prstGeom>
          <a:noFill/>
        </p:spPr>
        <p:txBody>
          <a:bodyPr wrap="square" anchor="t">
            <a:spAutoFit/>
          </a:bodyPr>
          <a:lstStyle/>
          <a:p>
            <a:pPr algn="l">
              <a:lnSpc>
                <a:spcPct val="100000"/>
              </a:lnSpc>
              <a:spcAft>
                <a:spcPts val="600"/>
              </a:spcAft>
            </a:pPr>
            <a:r>
              <a:rPr sz="1200" b="0">
                <a:solidFill>
                  <a:srgbClr val="F5F2E8"/>
                </a:solidFill>
                <a:latin typeface="Trebuchet MS"/>
              </a:rPr>
              <a:t>precise land leveling, even in the dark</a:t>
            </a:r>
          </a:p>
        </p:txBody>
      </p:sp>
      <p:sp>
        <p:nvSpPr>
          <p:cNvPr id="15" name="Rectangle 14"/>
          <p:cNvSpPr/>
          <p:nvPr/>
        </p:nvSpPr>
        <p:spPr>
          <a:xfrm>
            <a:off x="9281160" y="5212080"/>
            <a:ext cx="2697480" cy="1417320"/>
          </a:xfrm>
          <a:prstGeom prst="rect">
            <a:avLst/>
          </a:prstGeom>
          <a:solidFill>
            <a:srgbClr val="1B4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418320" y="5349240"/>
            <a:ext cx="2423160" cy="365760"/>
          </a:xfrm>
          <a:prstGeom prst="rect">
            <a:avLst/>
          </a:prstGeom>
          <a:noFill/>
        </p:spPr>
        <p:txBody>
          <a:bodyPr wrap="square" anchor="t">
            <a:spAutoFit/>
          </a:bodyPr>
          <a:lstStyle/>
          <a:p>
            <a:pPr algn="l">
              <a:lnSpc>
                <a:spcPct val="100000"/>
              </a:lnSpc>
              <a:spcAft>
                <a:spcPts val="600"/>
              </a:spcAft>
            </a:pPr>
            <a:r>
              <a:rPr sz="1600" b="1">
                <a:solidFill>
                  <a:srgbClr val="FFB300"/>
                </a:solidFill>
                <a:latin typeface="Trebuchet MS"/>
              </a:rPr>
              <a:t>Night operations</a:t>
            </a:r>
          </a:p>
        </p:txBody>
      </p:sp>
      <p:sp>
        <p:nvSpPr>
          <p:cNvPr id="17" name="TextBox 16"/>
          <p:cNvSpPr txBox="1"/>
          <p:nvPr/>
        </p:nvSpPr>
        <p:spPr>
          <a:xfrm>
            <a:off x="9418320" y="5715000"/>
            <a:ext cx="2423160" cy="822960"/>
          </a:xfrm>
          <a:prstGeom prst="rect">
            <a:avLst/>
          </a:prstGeom>
          <a:noFill/>
        </p:spPr>
        <p:txBody>
          <a:bodyPr wrap="square" anchor="t">
            <a:spAutoFit/>
          </a:bodyPr>
          <a:lstStyle/>
          <a:p>
            <a:pPr algn="l">
              <a:lnSpc>
                <a:spcPct val="100000"/>
              </a:lnSpc>
              <a:spcAft>
                <a:spcPts val="600"/>
              </a:spcAft>
            </a:pPr>
            <a:r>
              <a:rPr sz="1200" b="0">
                <a:solidFill>
                  <a:srgbClr val="F5F2E8"/>
                </a:solidFill>
                <a:latin typeface="Trebuchet MS"/>
              </a:rPr>
              <a:t>run around the clock to beat storm deadlines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2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320040"/>
            <a:ext cx="8229600" cy="411480"/>
          </a:xfrm>
          <a:prstGeom prst="rect">
            <a:avLst/>
          </a:prstGeom>
          <a:noFill/>
        </p:spPr>
        <p:txBody>
          <a:bodyPr wrap="square" anchor="t">
            <a:spAutoFit/>
          </a:bodyPr>
          <a:lstStyle/>
          <a:p>
            <a:pPr algn="l">
              <a:lnSpc>
                <a:spcPct val="100000"/>
              </a:lnSpc>
              <a:spcAft>
                <a:spcPts val="600"/>
              </a:spcAft>
            </a:pPr>
            <a:r>
              <a:rPr sz="1600" b="1">
                <a:solidFill>
                  <a:srgbClr val="2E7D32"/>
                </a:solidFill>
                <a:latin typeface="Trebuchet MS"/>
              </a:rPr>
              <a:t>ECONOMICS &amp; SUSTAINABILITY</a:t>
            </a:r>
          </a:p>
        </p:txBody>
      </p:sp>
      <p:sp>
        <p:nvSpPr>
          <p:cNvPr id="4" name="TextBox 3"/>
          <p:cNvSpPr txBox="1"/>
          <p:nvPr/>
        </p:nvSpPr>
        <p:spPr>
          <a:xfrm>
            <a:off x="502920" y="777240"/>
            <a:ext cx="11247120" cy="914400"/>
          </a:xfrm>
          <a:prstGeom prst="rect">
            <a:avLst/>
          </a:prstGeom>
          <a:noFill/>
        </p:spPr>
        <p:txBody>
          <a:bodyPr wrap="square" anchor="t">
            <a:spAutoFit/>
          </a:bodyPr>
          <a:lstStyle/>
          <a:p>
            <a:pPr algn="l">
              <a:lnSpc>
                <a:spcPct val="100000"/>
              </a:lnSpc>
              <a:spcAft>
                <a:spcPts val="600"/>
              </a:spcAft>
            </a:pPr>
            <a:r>
              <a:rPr sz="2800" b="1">
                <a:solidFill>
                  <a:srgbClr val="141A16"/>
                </a:solidFill>
                <a:latin typeface="Trebuchet MS"/>
              </a:rPr>
              <a:t>Honest math: imports are cheaper today. Local is stronger — and gets cheaper at volume.</a:t>
            </a:r>
          </a:p>
        </p:txBody>
      </p:sp>
      <p:sp>
        <p:nvSpPr>
          <p:cNvPr id="5" name="TextBox 4"/>
          <p:cNvSpPr txBox="1"/>
          <p:nvPr/>
        </p:nvSpPr>
        <p:spPr>
          <a:xfrm>
            <a:off x="502920" y="1828800"/>
            <a:ext cx="11247120" cy="2011680"/>
          </a:xfrm>
          <a:prstGeom prst="rect">
            <a:avLst/>
          </a:prstGeom>
          <a:noFill/>
        </p:spPr>
        <p:txBody>
          <a:bodyPr wrap="square" anchor="t">
            <a:spAutoFit/>
          </a:bodyPr>
          <a:lstStyle/>
          <a:p>
            <a:pPr algn="l">
              <a:lnSpc>
                <a:spcPct val="105000"/>
              </a:lnSpc>
              <a:spcAft>
                <a:spcPts val="1000"/>
              </a:spcAft>
            </a:pPr>
            <a:r>
              <a:rPr sz="1600" b="1">
                <a:solidFill>
                  <a:srgbClr val="2E7D32"/>
                </a:solidFill>
                <a:latin typeface="Trebuchet MS"/>
              </a:rPr>
              <a:t>▸ </a:t>
            </a:r>
            <a:r>
              <a:rPr sz="1600" b="1">
                <a:solidFill>
                  <a:srgbClr val="141A16"/>
                </a:solidFill>
                <a:latin typeface="Trebuchet MS"/>
              </a:rPr>
              <a:t>Today — </a:t>
            </a:r>
            <a:r>
              <a:rPr sz="1600" b="0">
                <a:solidFill>
                  <a:srgbClr val="141A16"/>
                </a:solidFill>
                <a:latin typeface="Trebuchet MS"/>
              </a:rPr>
              <a:t>a local build costs MORE than a Chinese import (estimates, Sept 2026) — we will not pretend otherwise.</a:t>
            </a:r>
          </a:p>
          <a:p>
            <a:pPr algn="l">
              <a:lnSpc>
                <a:spcPct val="105000"/>
              </a:lnSpc>
              <a:spcAft>
                <a:spcPts val="1000"/>
              </a:spcAft>
            </a:pPr>
            <a:r>
              <a:rPr sz="1600" b="1">
                <a:solidFill>
                  <a:srgbClr val="2E7D32"/>
                </a:solidFill>
                <a:latin typeface="Trebuchet MS"/>
              </a:rPr>
              <a:t>▸ </a:t>
            </a:r>
            <a:r>
              <a:rPr sz="1600" b="1">
                <a:solidFill>
                  <a:srgbClr val="141A16"/>
                </a:solidFill>
                <a:latin typeface="Trebuchet MS"/>
              </a:rPr>
              <a:t>Why — </a:t>
            </a:r>
            <a:r>
              <a:rPr sz="1600" b="0">
                <a:solidFill>
                  <a:srgbClr val="141A16"/>
                </a:solidFill>
                <a:latin typeface="Trebuchet MS"/>
              </a:rPr>
              <a:t>our ₱247,548 headline counts materials and direct labor only; add indirect labor, overhead and trial-and-error and the first units run well above the ₱281k–₱343k the import lands at.</a:t>
            </a:r>
          </a:p>
          <a:p>
            <a:pPr algn="l">
              <a:lnSpc>
                <a:spcPct val="105000"/>
              </a:lnSpc>
              <a:spcAft>
                <a:spcPts val="1000"/>
              </a:spcAft>
            </a:pPr>
            <a:r>
              <a:rPr sz="1600" b="1">
                <a:solidFill>
                  <a:srgbClr val="2E7D32"/>
                </a:solidFill>
                <a:latin typeface="Trebuchet MS"/>
              </a:rPr>
              <a:t>▸ </a:t>
            </a:r>
            <a:r>
              <a:rPr sz="1600" b="1">
                <a:solidFill>
                  <a:srgbClr val="141A16"/>
                </a:solidFill>
                <a:latin typeface="Trebuchet MS"/>
              </a:rPr>
              <a:t>The difference — </a:t>
            </a:r>
            <a:r>
              <a:rPr sz="1600" b="0">
                <a:solidFill>
                  <a:srgbClr val="141A16"/>
                </a:solidFill>
                <a:latin typeface="Trebuchet MS"/>
              </a:rPr>
              <a:t>repairs and maintenance happen in your town. Less downtime, local jobs, skills that stay.</a:t>
            </a:r>
          </a:p>
        </p:txBody>
      </p:sp>
      <p:sp>
        <p:nvSpPr>
          <p:cNvPr id="6" name="Rectangle 5"/>
          <p:cNvSpPr/>
          <p:nvPr/>
        </p:nvSpPr>
        <p:spPr>
          <a:xfrm>
            <a:off x="502920" y="3794760"/>
            <a:ext cx="11201400" cy="2286000"/>
          </a:xfrm>
          <a:prstGeom prst="rect">
            <a:avLst/>
          </a:prstGeom>
          <a:solidFill>
            <a:srgbClr val="1B4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3977639"/>
            <a:ext cx="10698480" cy="457200"/>
          </a:xfrm>
          <a:prstGeom prst="rect">
            <a:avLst/>
          </a:prstGeom>
          <a:noFill/>
        </p:spPr>
        <p:txBody>
          <a:bodyPr wrap="square" anchor="t">
            <a:spAutoFit/>
          </a:bodyPr>
          <a:lstStyle/>
          <a:p>
            <a:pPr algn="l">
              <a:lnSpc>
                <a:spcPct val="100000"/>
              </a:lnSpc>
              <a:spcAft>
                <a:spcPts val="600"/>
              </a:spcAft>
            </a:pPr>
            <a:r>
              <a:rPr sz="1600" b="1">
                <a:solidFill>
                  <a:srgbClr val="FFB300"/>
                </a:solidFill>
                <a:latin typeface="Trebuchet MS"/>
              </a:rPr>
              <a:t>THE PATH TO BEATING IMPORT PRICES</a:t>
            </a:r>
          </a:p>
        </p:txBody>
      </p:sp>
      <p:sp>
        <p:nvSpPr>
          <p:cNvPr id="8" name="TextBox 7"/>
          <p:cNvSpPr txBox="1"/>
          <p:nvPr/>
        </p:nvSpPr>
        <p:spPr>
          <a:xfrm>
            <a:off x="777240" y="4480560"/>
            <a:ext cx="10698480" cy="1554480"/>
          </a:xfrm>
          <a:prstGeom prst="rect">
            <a:avLst/>
          </a:prstGeom>
          <a:noFill/>
        </p:spPr>
        <p:txBody>
          <a:bodyPr wrap="square" anchor="t">
            <a:spAutoFit/>
          </a:bodyPr>
          <a:lstStyle/>
          <a:p>
            <a:pPr algn="l">
              <a:lnSpc>
                <a:spcPct val="100000"/>
              </a:lnSpc>
              <a:spcAft>
                <a:spcPts val="800"/>
              </a:spcAft>
            </a:pPr>
            <a:r>
              <a:rPr sz="1600" b="1">
                <a:solidFill>
                  <a:srgbClr val="F5F2E8"/>
                </a:solidFill>
                <a:latin typeface="Trebuchet MS"/>
              </a:rPr>
              <a:t>① Economic quantities</a:t>
            </a:r>
            <a:r>
              <a:rPr sz="1600" b="0">
                <a:solidFill>
                  <a:srgbClr val="F5F2E8"/>
                </a:solidFill>
                <a:latin typeface="Trebuchet MS"/>
              </a:rPr>
              <a:t> — build in batches, the way the Chinese industry got its costs down</a:t>
            </a:r>
          </a:p>
          <a:p>
            <a:pPr algn="l">
              <a:lnSpc>
                <a:spcPct val="100000"/>
              </a:lnSpc>
              <a:spcAft>
                <a:spcPts val="800"/>
              </a:spcAft>
            </a:pPr>
            <a:r>
              <a:rPr sz="1600" b="1">
                <a:solidFill>
                  <a:srgbClr val="F5F2E8"/>
                </a:solidFill>
                <a:latin typeface="Trebuchet MS"/>
              </a:rPr>
              <a:t>② Locally produced motors</a:t>
            </a:r>
            <a:r>
              <a:rPr sz="1600" b="0">
                <a:solidFill>
                  <a:srgbClr val="F5F2E8"/>
                </a:solidFill>
                <a:latin typeface="Trebuchet MS"/>
              </a:rPr>
              <a:t> — a separate engagement, and the biggest single import line</a:t>
            </a:r>
          </a:p>
          <a:p>
            <a:pPr algn="l">
              <a:lnSpc>
                <a:spcPct val="100000"/>
              </a:lnSpc>
              <a:spcAft>
                <a:spcPts val="800"/>
              </a:spcAft>
            </a:pPr>
            <a:r>
              <a:rPr sz="1600" b="1">
                <a:solidFill>
                  <a:srgbClr val="F5F2E8"/>
                </a:solidFill>
                <a:latin typeface="Trebuchet MS"/>
              </a:rPr>
              <a:t>③ Local batteries</a:t>
            </a:r>
            <a:r>
              <a:rPr sz="1600" b="0">
                <a:solidFill>
                  <a:srgbClr val="F5F2E8"/>
                </a:solidFill>
                <a:latin typeface="Trebuchet MS"/>
              </a:rPr>
              <a:t> — made and serviced locally; swap and keep working (separate engagement)</a:t>
            </a:r>
          </a:p>
          <a:p>
            <a:pPr algn="l">
              <a:lnSpc>
                <a:spcPct val="100000"/>
              </a:lnSpc>
              <a:spcAft>
                <a:spcPts val="800"/>
              </a:spcAft>
            </a:pPr>
            <a:r>
              <a:rPr sz="1600" b="1">
                <a:solidFill>
                  <a:srgbClr val="F5F2E8"/>
                </a:solidFill>
                <a:latin typeface="Trebuchet MS"/>
              </a:rPr>
              <a:t>④ Local content + investment</a:t>
            </a:r>
            <a:r>
              <a:rPr sz="1600" b="0">
                <a:solidFill>
                  <a:srgbClr val="F5F2E8"/>
                </a:solidFill>
                <a:latin typeface="Trebuchet MS"/>
              </a:rPr>
              <a:t> — with sufficient investment we reach Chinese-level costs and keep the money here</a:t>
            </a:r>
          </a:p>
        </p:txBody>
      </p:sp>
      <p:sp>
        <p:nvSpPr>
          <p:cNvPr id="9" name="TextBox 8"/>
          <p:cNvSpPr txBox="1"/>
          <p:nvPr/>
        </p:nvSpPr>
        <p:spPr>
          <a:xfrm>
            <a:off x="365760" y="6510528"/>
            <a:ext cx="11430000" cy="274320"/>
          </a:xfrm>
          <a:prstGeom prst="rect">
            <a:avLst/>
          </a:prstGeom>
          <a:noFill/>
        </p:spPr>
        <p:txBody>
          <a:bodyPr wrap="square" anchor="t">
            <a:spAutoFit/>
          </a:bodyPr>
          <a:lstStyle/>
          <a:p>
            <a:pPr algn="l">
              <a:lnSpc>
                <a:spcPct val="100000"/>
              </a:lnSpc>
              <a:spcAft>
                <a:spcPts val="600"/>
              </a:spcAft>
            </a:pPr>
            <a:r>
              <a:rPr sz="1000" b="0">
                <a:solidFill>
                  <a:srgbClr val="9AA59D"/>
                </a:solidFill>
                <a:latin typeface="Trebuchet MS"/>
              </a:rPr>
              <a:t>Open Source Ecology — Philippines  |  LifeTrac Proposal  |  Sept 2026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ifetrac Mini Tractor 01.jpeg"/>
          <p:cNvPicPr>
            <a:picLocks noChangeAspect="1"/>
          </p:cNvPicPr>
          <p:nvPr/>
        </p:nvPicPr>
        <p:blipFill>
          <a:blip r:embed="rId2"/>
          <a:srcRect t="12247" b="12247"/>
          <a:stretch>
            <a:fillRect/>
          </a:stretch>
        </p:blipFill>
        <p:spPr>
          <a:xfrm>
            <a:off x="0" y="0"/>
            <a:ext cx="12191695" cy="6858000"/>
          </a:xfrm>
          <a:prstGeom prst="rect">
            <a:avLst/>
          </a:prstGeom>
        </p:spPr>
      </p:pic>
      <p:sp>
        <p:nvSpPr>
          <p:cNvPr id="3" name="Rectangle 2"/>
          <p:cNvSpPr/>
          <p:nvPr/>
        </p:nvSpPr>
        <p:spPr>
          <a:xfrm>
            <a:off x="0" y="3474720"/>
            <a:ext cx="12191695" cy="3383280"/>
          </a:xfrm>
          <a:prstGeom prst="rect">
            <a:avLst/>
          </a:prstGeom>
          <a:solidFill>
            <a:srgbClr val="141A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3584448"/>
            <a:ext cx="8229600" cy="411480"/>
          </a:xfrm>
          <a:prstGeom prst="rect">
            <a:avLst/>
          </a:prstGeom>
          <a:noFill/>
        </p:spPr>
        <p:txBody>
          <a:bodyPr wrap="square" anchor="t">
            <a:spAutoFit/>
          </a:bodyPr>
          <a:lstStyle/>
          <a:p>
            <a:pPr algn="l">
              <a:lnSpc>
                <a:spcPct val="100000"/>
              </a:lnSpc>
              <a:spcAft>
                <a:spcPts val="600"/>
              </a:spcAft>
            </a:pPr>
            <a:r>
              <a:rPr sz="1600" b="1">
                <a:solidFill>
                  <a:srgbClr val="FFB300"/>
                </a:solidFill>
                <a:latin typeface="Trebuchet MS"/>
              </a:rPr>
              <a:t>THE PROPOSAL</a:t>
            </a:r>
          </a:p>
        </p:txBody>
      </p:sp>
      <p:sp>
        <p:nvSpPr>
          <p:cNvPr id="5" name="TextBox 4"/>
          <p:cNvSpPr txBox="1"/>
          <p:nvPr/>
        </p:nvSpPr>
        <p:spPr>
          <a:xfrm>
            <a:off x="502920" y="3886200"/>
            <a:ext cx="11247120" cy="640080"/>
          </a:xfrm>
          <a:prstGeom prst="rect">
            <a:avLst/>
          </a:prstGeom>
          <a:noFill/>
        </p:spPr>
        <p:txBody>
          <a:bodyPr wrap="square" anchor="t">
            <a:spAutoFit/>
          </a:bodyPr>
          <a:lstStyle/>
          <a:p>
            <a:pPr algn="l">
              <a:lnSpc>
                <a:spcPct val="100000"/>
              </a:lnSpc>
              <a:spcAft>
                <a:spcPts val="600"/>
              </a:spcAft>
            </a:pPr>
            <a:r>
              <a:rPr sz="3000" b="1">
                <a:solidFill>
                  <a:srgbClr val="F5F2E8"/>
                </a:solidFill>
                <a:latin typeface="Trebuchet MS"/>
              </a:rPr>
              <a:t>Let's put a LifeTrac in every farmers' group.</a:t>
            </a:r>
          </a:p>
        </p:txBody>
      </p:sp>
      <p:sp>
        <p:nvSpPr>
          <p:cNvPr id="6" name="TextBox 5"/>
          <p:cNvSpPr txBox="1"/>
          <p:nvPr/>
        </p:nvSpPr>
        <p:spPr>
          <a:xfrm>
            <a:off x="502920" y="4526280"/>
            <a:ext cx="11247120" cy="548640"/>
          </a:xfrm>
          <a:prstGeom prst="rect">
            <a:avLst/>
          </a:prstGeom>
          <a:noFill/>
        </p:spPr>
        <p:txBody>
          <a:bodyPr wrap="square" anchor="t">
            <a:spAutoFit/>
          </a:bodyPr>
          <a:lstStyle/>
          <a:p>
            <a:pPr algn="l">
              <a:lnSpc>
                <a:spcPct val="100000"/>
              </a:lnSpc>
              <a:spcAft>
                <a:spcPts val="800"/>
              </a:spcAft>
            </a:pPr>
            <a:r>
              <a:rPr sz="1500" b="1">
                <a:solidFill>
                  <a:srgbClr val="FFB300"/>
                </a:solidFill>
                <a:latin typeface="Trebuchet MS"/>
              </a:rPr>
              <a:t>PILOT COST PER UNIT (estimate): </a:t>
            </a:r>
            <a:r>
              <a:rPr sz="1500" b="0">
                <a:solidFill>
                  <a:srgbClr val="F5F2E8"/>
                </a:solidFill>
                <a:latin typeface="Trebuchet MS"/>
              </a:rPr>
              <a:t>₱250k materials → ₱300k+ with labor → ~₱900k all-in once overhead and trial-and-error are counted — the honest number until our engineering processes and workshop tooling mature.</a:t>
            </a:r>
          </a:p>
        </p:txBody>
      </p:sp>
      <p:sp>
        <p:nvSpPr>
          <p:cNvPr id="7" name="TextBox 6"/>
          <p:cNvSpPr txBox="1"/>
          <p:nvPr/>
        </p:nvSpPr>
        <p:spPr>
          <a:xfrm>
            <a:off x="502920" y="5138928"/>
            <a:ext cx="11247120" cy="1645920"/>
          </a:xfrm>
          <a:prstGeom prst="rect">
            <a:avLst/>
          </a:prstGeom>
          <a:noFill/>
        </p:spPr>
        <p:txBody>
          <a:bodyPr wrap="square" anchor="t">
            <a:spAutoFit/>
          </a:bodyPr>
          <a:lstStyle/>
          <a:p>
            <a:pPr algn="l">
              <a:lnSpc>
                <a:spcPct val="100000"/>
              </a:lnSpc>
              <a:spcAft>
                <a:spcPts val="600"/>
              </a:spcAft>
            </a:pPr>
            <a:r>
              <a:rPr sz="1400" b="1">
                <a:solidFill>
                  <a:srgbClr val="FFB300"/>
                </a:solidFill>
                <a:latin typeface="Trebuchet MS"/>
              </a:rPr>
              <a:t>BUILD: </a:t>
            </a:r>
            <a:r>
              <a:rPr sz="1400" b="0">
                <a:solidFill>
                  <a:srgbClr val="F5F2E8"/>
                </a:solidFill>
                <a:latin typeface="Trebuchet MS"/>
              </a:rPr>
              <a:t>build 2–5 pilot units with local workshops. Any workshop in the Philippines with the minimum tools can build it — they cannot mass-produce it, but they can certainly build it.</a:t>
            </a:r>
          </a:p>
          <a:p>
            <a:pPr algn="l">
              <a:lnSpc>
                <a:spcPct val="100000"/>
              </a:lnSpc>
              <a:spcAft>
                <a:spcPts val="600"/>
              </a:spcAft>
            </a:pPr>
            <a:r>
              <a:rPr sz="1400" b="1">
                <a:solidFill>
                  <a:srgbClr val="FFB300"/>
                </a:solidFill>
                <a:latin typeface="Trebuchet MS"/>
              </a:rPr>
              <a:t>TRAIN &amp; DEPLOY: </a:t>
            </a:r>
            <a:r>
              <a:rPr sz="1400" b="0">
                <a:solidFill>
                  <a:srgbClr val="F5F2E8"/>
                </a:solidFill>
                <a:latin typeface="Trebuchet MS"/>
              </a:rPr>
              <a:t>certify local mechanics with every unit; subsidized units to pilot farmer associations — measured in hectares per day and cost per hectare.</a:t>
            </a:r>
          </a:p>
          <a:p>
            <a:pPr algn="l">
              <a:lnSpc>
                <a:spcPct val="100000"/>
              </a:lnSpc>
              <a:spcAft>
                <a:spcPts val="600"/>
              </a:spcAft>
            </a:pPr>
            <a:r>
              <a:rPr sz="1400" b="1">
                <a:solidFill>
                  <a:srgbClr val="FFB300"/>
                </a:solidFill>
                <a:latin typeface="Trebuchet MS"/>
              </a:rPr>
              <a:t>PARTNER TO SCALE: </a:t>
            </a:r>
            <a:r>
              <a:rPr sz="1400" b="0">
                <a:solidFill>
                  <a:srgbClr val="F5F2E8"/>
                </a:solidFill>
                <a:latin typeface="Trebuchet MS"/>
              </a:rPr>
              <a:t>those who want to mass-produce it join the partnership — that is what drives the price down and helps subsidize the farmers.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