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16256000" cy="9144000"/>
  <p:notesSz cx="9144000" cy="16256000"/>
  <p:embeddedFontLst>
    <p:embeddedFont>
      <p:font typeface="Liter" charset="-122" pitchFamily="34"/>
      <p:regular r:id="rId42"/>
    </p:embeddedFont>
    <p:embeddedFont>
      <p:font typeface="Unna" charset="-122" pitchFamily="34"/>
      <p:regular r:id="rId4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Relationship Id="rId42" Type="http://schemas.openxmlformats.org/officeDocument/2006/relationships/font" Target="fonts/font1.fntdata"/><Relationship Id="rId43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2D3748"/>
          </a:solidFill>
          <a:ln/>
        </p:spPr>
      </p:sp>
      <p:pic>
        <p:nvPicPr>
          <p:cNvPr id="3" name="Image 0" descr="https://images.unsplash.com/photo-1581091226825-a6a2c5aee158?w=1200&amp;q=80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144000" y="0"/>
            <a:ext cx="7112000" cy="9144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144000" y="0"/>
            <a:ext cx="2540000" cy="9144000"/>
          </a:xfrm>
          <a:prstGeom prst="rect">
            <a:avLst/>
          </a:prstGeom>
          <a:gradFill rotWithShape="1" flip="none">
            <a:gsLst>
              <a:gs pos="0">
                <a:srgbClr val="2D3748"/>
              </a:gs>
              <a:gs pos="100000">
                <a:srgbClr val="2D3748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5" name="Text 2"/>
          <p:cNvSpPr/>
          <p:nvPr/>
        </p:nvSpPr>
        <p:spPr>
          <a:xfrm>
            <a:off x="1016000" y="22860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ASSESSMENT 2026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16000" y="2794000"/>
            <a:ext cx="7112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Cobots &amp; AMRs:</a:t>
            </a:r>
            <a:endParaRPr lang="en-US" sz="4800" dirty="0"/>
          </a:p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Global Market</a:t>
            </a:r>
            <a:endParaRPr lang="en-US" sz="4800" dirty="0"/>
          </a:p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Landscape and</a:t>
            </a:r>
            <a:endParaRPr lang="en-US" sz="4800" dirty="0"/>
          </a:p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 Benchmark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1016000" y="6477000"/>
            <a:ext cx="711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Manufacturing Automation Assessment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15+ cobot brands | 6 affected industries | Vietnam factory data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1016000" y="7620000"/>
            <a:ext cx="1016000" cy="508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9" name="Text 6"/>
          <p:cNvSpPr/>
          <p:nvPr/>
        </p:nvSpPr>
        <p:spPr>
          <a:xfrm>
            <a:off x="1016000" y="78740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Manufacturing Operations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016000" y="8382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02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 Factory Ecosystem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413 industrial parks, 324 operational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Southeast Asia's manufacturing powerhouse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 operates 324 industrial parks across 145,970 hectares with 76-92% occupancy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324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62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OPERATIONAL PARKS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810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413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810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PLANNED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0" y="1524000"/>
            <a:ext cx="2794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145,970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858000" y="2184400"/>
            <a:ext cx="279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HECTARES (TOTAL LAND)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160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8.02%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10160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GDP GROWTH (2025)</a:t>
            </a:r>
            <a:endParaRPr lang="en-US" sz="1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667000"/>
          <a:ext cx="8890000" cy="3048000"/>
        </p:xfrm>
        <a:graphic>
          <a:graphicData uri="http://schemas.openxmlformats.org/drawingml/2006/table">
            <a:tbl>
              <a:tblPr/>
              <a:tblGrid>
                <a:gridCol w="2667000"/>
                <a:gridCol w="2044700"/>
                <a:gridCol w="2044700"/>
                <a:gridCol w="2133600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Metric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Northern VN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Southern VN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National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Occupancy Rate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85-87%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89-92%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~76%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Industries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Electronics, high-tech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Consumer goods, logistics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Diversified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Provinces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Bac Ninh, Hai Phong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HCMC, Dong Nai, Binh Duong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19 key provinces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Rental ($/m2)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$139-166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$170-200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Rising 3-8%/yr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0596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Notable Parks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Saigon Hi-Tech (913ha)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Hiep Phuoc (1,686ha)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Amata (700ha)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Text 10"/>
          <p:cNvSpPr/>
          <p:nvPr/>
        </p:nvSpPr>
        <p:spPr>
          <a:xfrm>
            <a:off x="10160000" y="2667000"/>
            <a:ext cx="5334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FDI ATTRACTION ENGINE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Industrial parks attract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55-60%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of total FDI into Vietnam.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Parks contribute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25-30%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of industrial GDP.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15+ free trade agreements including CPTPP and EU-VN FTA.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153 parks under construction = future supply for China+1 relocations.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221 new zones planned by 2030.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62000" y="7239000"/>
            <a:ext cx="889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G2B.co 2025; Vietnam.incorp.asia 2025; Savills Vietnam 2026; IDEC Group 2026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 vs Philippines: Factory infrastructure, labor cost, and automation readiness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4826000"/>
        </p:xfrm>
        <a:graphic>
          <a:graphicData uri="http://schemas.openxmlformats.org/drawingml/2006/table">
            <a:tbl>
              <a:tblPr/>
              <a:tblGrid>
                <a:gridCol w="4124960"/>
                <a:gridCol w="3535680"/>
                <a:gridCol w="3535680"/>
                <a:gridCol w="3535680"/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Comparison Factor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Vietnam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Philippines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Implication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Industrial Parks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324 operational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~80 operational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has 4x factory density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GDP Growth (2025)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8.02%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~5.2%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economy growing faster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Min Mfg Wage (USD/mo)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$200-$300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$330-$400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 labor 40-60% more expensive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FDI Inflow (2024)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$36-40B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$8-10B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attracts 4x more FDI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Electronics Exports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#3 in SE Asia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Limited electronics mfg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has deeper tech supply chain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Cobot Vendor Presence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UR, FANUC, ABB deployed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Minimal local presence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has head start on adoption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Automation Stage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Industry 4.0 early adopters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Mostly manual / semi-auto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 has more room to leapfrog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IE Talent Pool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Growing (govt investment)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Very limited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Both face skills gap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308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Advantage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Factory density, FDI, FTAs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English, BPO culture, US ties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Different paths to automation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6540500"/>
            <a:ext cx="1473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takeaway: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Vietnam's 4x factory density and lower labor costs mean faster cobot ROI, but the Philippines' English proficiency and US trade relationships create advantages for high-value contract manufacturing where client communication matters.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G2B.co 2025; PSA 2025; Vietnam GSO 2025; B-Company.jp 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Vietnam's cobot adoption accelerates with imports and local development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7112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DEPLOYMENT MILESTONES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2022: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Universal Robots showcases UR5e/UR10 in Vietnam; supplies cobots to Meiko Trading and Engineering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2023: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Vietnam's Apicoo Robotics signs with BK Fund to develop Vietnamese-made cobots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2024-2025: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ABB deploys Ability platform for smart factory integration across manufacturing, energy, transport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82000" y="1524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AUTOMATION SECTORS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Automotive: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Component assembly, quality inspection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Electronics: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PCB assembly, AOI, semiconductor handling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Textiles: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Cutting, sewing automation, quality control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Footwear: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Gluing, pressing, packaging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Food Processing: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Sorting, packaging, inspection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62000" y="4445000"/>
            <a:ext cx="50800" cy="1905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7" name="Text 5"/>
          <p:cNvSpPr/>
          <p:nvPr/>
        </p:nvSpPr>
        <p:spPr>
          <a:xfrm>
            <a:off x="1016000" y="4445000"/>
            <a:ext cx="6858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POLICY SUPPORT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 Strategy 2025 targets smart industry and electronics.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MOIT prioritizes R&amp;D, digital transformation, AI, semiconductors.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Tax incentives for high-tech and supporting industries.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Vocational training expansion for advanced manufacturing.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382000" y="4445000"/>
            <a:ext cx="7112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LESSON FOR PHILIPPINES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Vietnam's FDI-driven automation started with MNCs demanding supplier modernization. PH can replicate: incentives + vendor localization + vocational pipeline. The "China+1" wave creates urgency for both countries.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62000" y="7239000"/>
            <a:ext cx="889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Estonia MFA Vietnam Strategy 2025; Savills Vietnam 2026; B-Company.jp 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03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016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Affected Industries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Six sectors where cobots and AMRs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are transforming the labor landscape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Machine Tending: Highest-ROI cobot application in CNC and injection molding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30-50%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62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THROUGHPUT GAIN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810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2-3:1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810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CNCs PER COBOT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0" y="1524000"/>
            <a:ext cx="3175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Lights-out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858000" y="2184400"/>
            <a:ext cx="3175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OVERNIGHT PRODUCTION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414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16.9 mo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10414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 (AGGRESSIVE)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62000" y="2667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the cobot does: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Opens CNC door (pneumatic or servo actuator)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Removes finished part with gripper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Places part in staging bin or passes to next station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4. Loads new blank from raw material bin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5. Closes door, signals CNC to cycle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6. Repeats continuously, 24/7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382000" y="2667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ECONOMIC IMPACT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Replaces: Unskilled material handler earning $300-500/mo in SE Asia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cobot on 3 shifts = 3 workers displaced per machine group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Near-zero scrap from fatigue-induced misloading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Consistent cycle times (no breaks, no shift-change delays)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Overnight production with zero labor cost premium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62000" y="5207000"/>
            <a:ext cx="14732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Leading brands for machine tending: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Elite Robots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(CS series, highest MTBF),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Universal Robots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(UR+, widest gripper selection),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FANUC CRX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(direct CNC integration),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JAKA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(compact for tight cells). Typical payload: 5-12kg. Typical reach: 800-1300mm.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62000" y="72390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payback model; vendor case studies 2024-2025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Palletizing, Pick-and-Place, and Packaging drive logistics automation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6858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AMR + COBOT COMBINATION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AMRs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move pallets and tote bins between zones.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AMR vendors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(Geek+, Hikrobot, Quicktron) dominate with 1-3 year payback.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Cobots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stack/destack boxes, sort items, and package finished goods. Deploy in hours vs. months for traditional automation.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Amazon-style warehouse automation now accessible to mid-size firms at $30-60K per AMR unit.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128000" y="1524000"/>
            <a:ext cx="7366000" cy="285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REPLACED ROLES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Forklift operators (VN: $350-500/mo; PH: $400-600/mo)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Warehouse pickers and packers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Manual pallet stackers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Goods receipt clerks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Each AMR replaces 1.5-2.5 FTEs across 2-3 shifts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Payback: 1-2 years for tote/case handling</a:t>
            </a:r>
            <a:endParaRPr lang="en-US" sz="15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4508500"/>
          <a:ext cx="14732000" cy="2540000"/>
        </p:xfrm>
        <a:graphic>
          <a:graphicData uri="http://schemas.openxmlformats.org/drawingml/2006/table">
            <a:tbl>
              <a:tblPr/>
              <a:tblGrid>
                <a:gridCol w="2946400"/>
                <a:gridCol w="2357120"/>
                <a:gridCol w="2651760"/>
                <a:gridCol w="2357120"/>
                <a:gridCol w="2357120"/>
                <a:gridCol w="2062480"/>
              </a:tblGrid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AMR Category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Navigation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(USD)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Top Vendor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Tote/case handling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50-200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LiDAR + camera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$30K-$60K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1-2 years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Geek+, Hikrobot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Pallet-moving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1,000-1,500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SLAM + vision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$50K-$95K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1.5-3 years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Quicktron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Forklift AMR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2,000+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LiDAR + 3D vision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$80K-$150K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2-3 years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Hai Robotics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Interact Analysis AMR 2025; Geek+, Hikrobot, Quicktron vendor data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Welding, Polishing, and Surface Finishing: hazardous work that cobots do better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7112000" cy="311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WELDING APPLICATIONS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Elite CW Series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(2025): Full cobot welding workstation. Consistent bead quality with no fatigue degradation. Operates in confined spaces unsuitable for industrial arms.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Torch angle, travel speed, and wire feed maintained precisely across 8-12 hour shifts. Eliminates rework from human inconsistency.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Replaces: Welders exposed to UV radiation, toxic fumes, burn risk, and repetitive strain.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82000" y="1524000"/>
            <a:ext cx="7112000" cy="311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POLISHING &amp; GRINDING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Rokae xMate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with force control: Maintains constant contact force against irregular surfaces. Achieves surface uniformity that experienced human operators cannot match.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Consistent pressure prevents over-grinding or under-grinding. Reduces consumable (disc/sandpaper) usage by 15-25%.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Replaces: Polishers and grinders facing vibration-induced nerve damage and respiratory hazards.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62000" y="4826000"/>
            <a:ext cx="1473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Safety economics: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Welding-related occupational diseases cost ASEAN manufacturers $2-4B annually in medical claims, turnover, and training. Cobot welding eliminates the hazard at source. A $35K cobot welding station pays for itself in avoided injury costs alone within 18-24 months.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Quality economics: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Human welders produce variable-quality beads after hour 4 of a shift. Cobot produces identical quality from minute 1 to minute 480. For export manufacturing where weld X-ray inspection is mandatory, cobot welding reduces rejection rates from 3-8% to &lt;0.5%.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6477000"/>
            <a:ext cx="1473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Leading brands: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Elite CW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(welding workstations),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Rokae xMate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(force-control polishing),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Doosan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(collision-safe for confined welding cells),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FANUC CRX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(IP67 for coolant-heavy environments).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62000" y="72390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EliteRobots.com 2025; Rokae datasheets; ILO occupational health data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Agriculture and Food Processing: from field to packaging, robots handle the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7112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FOOD PROCESSING APPLICATIONS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Sorting and grading: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Techman built-in vision identifies size, color, defects. Replaces 3-5 manual sorters per line.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Packaging: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Cobots place products into trays, cartons, or bags at 60-120 pieces/minute. Consistent placement reduces packaging material waste.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Quality inspection: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AOI (automated optical inspection) for contamination, seal integrity, label accuracy. Error rate &lt;0.1% vs. 1-3% human.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82000" y="1524000"/>
            <a:ext cx="7112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AGRICULTURE &amp; POST-HARVEST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Tropical climates (PH, VN, Thailand) see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40-50°C heat indices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during harvest season. Human labor attrition peaks in these months.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Cobots handle: seed sorting, transplanting, fruit picking (with compliant grippers), washing, drying, grading, bagging.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Food-grade cobots with washdown IP ratings (IP65/IP67) withstand daily sanitization.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62000" y="4318000"/>
            <a:ext cx="14732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Labor context: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Philippine agriculture employs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22% of the workforce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but contributes only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8% of GDP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a massive productivity gap. Seasonal farm workers earn P200-250/day (seasonal, no benefits). Food processing line operators earn P280-350/day. Both face heat stress, chemical exposure, and repetitive motion injuries.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payback in food processing: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18-30 months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for a single sorting/packaging line. In agriculture (post-harvest handling):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24-36 months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due to less continuous operation.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PSA 2025; Techman case studies; DOST-PCIEERD agri-tech reports 2024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Healthcare, Lab Automation, and Electronics Assembly: precision work at scale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7112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HEALTHCARE &amp; LAB AUTOMATION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AUBO ROS2-native: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Ideal for lab environments needing custom protocols. Sample handling, pipetting, petri dish manipulation.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Franka Emika: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Haptic force feedback for surgical training and delicate tissue handling. &lt;1N resolution.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Medical device assembly: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Syringe, catheter, implant component handling where contamination and precision are critical.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repeatability (±0.02mm) exceeds human capability for micro-assembly.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82000" y="1524000"/>
            <a:ext cx="71120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ELECTRONICS ASSEMBLY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PCB assembly: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Component placement, soldering, inspection. Techman AOI identifies 99.9%+ of defects.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Semiconductor: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Wafer transport, die bonding, packaging. Cleanroom-compatible cobots with minimal particle generation.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Consumer electronics: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Phone/laptop component assembly, screwdriving, adhesive dispensing, testing.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Vietnam's electronics exports ($40B+) make this the highest-value cobot application in SE Asia.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62000" y="5143500"/>
            <a:ext cx="14732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opportunity: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Philippines has a growing medical device manufacturing sector (PPE, syringes, diagnostic equipment) but limited electronics assembly. Cobot deployment in medical device handling offers immediate ROI — products are high-value, quality requirements are strict, and the workforce has basic technical literacy from the BPO sector. Vietnam leads in electronics cobot adoption; the Philippines can lead in healthcare/lab automation.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AUBO Robotics; Franka Emika datasheets; Vietnam GSO electronics export data 2024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2540000"/>
            <a:ext cx="5080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5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CONTENTS</a:t>
            </a:r>
            <a:endParaRPr lang="en-US" sz="5600" dirty="0"/>
          </a:p>
        </p:txBody>
      </p:sp>
      <p:sp>
        <p:nvSpPr>
          <p:cNvPr id="3" name="Shape 1"/>
          <p:cNvSpPr/>
          <p:nvPr/>
        </p:nvSpPr>
        <p:spPr>
          <a:xfrm>
            <a:off x="762000" y="5588000"/>
            <a:ext cx="762000" cy="508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4" name="Shape 2"/>
          <p:cNvSpPr/>
          <p:nvPr/>
        </p:nvSpPr>
        <p:spPr>
          <a:xfrm>
            <a:off x="6350000" y="1270000"/>
            <a:ext cx="0" cy="685800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5" name="Text 3"/>
          <p:cNvSpPr/>
          <p:nvPr/>
        </p:nvSpPr>
        <p:spPr>
          <a:xfrm>
            <a:off x="6858000" y="13970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01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Global Cobot Market Landscape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858000" y="2133600"/>
            <a:ext cx="838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7" name="Text 5"/>
          <p:cNvSpPr/>
          <p:nvPr/>
        </p:nvSpPr>
        <p:spPr>
          <a:xfrm>
            <a:off x="6858000" y="22606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02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 Factory Ecosystem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0" y="2997200"/>
            <a:ext cx="838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/>
          <p:nvPr/>
        </p:nvSpPr>
        <p:spPr>
          <a:xfrm>
            <a:off x="6858000" y="31242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03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Affected Industries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6858000" y="3860800"/>
            <a:ext cx="838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6858000" y="39878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04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Economics &amp; Payback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6858000" y="4724400"/>
            <a:ext cx="838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3" name="Text 11"/>
          <p:cNvSpPr/>
          <p:nvPr/>
        </p:nvSpPr>
        <p:spPr>
          <a:xfrm>
            <a:off x="6858000" y="48514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05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Labor Market Impact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6858000" y="5588000"/>
            <a:ext cx="838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5" name="Text 13"/>
          <p:cNvSpPr/>
          <p:nvPr/>
        </p:nvSpPr>
        <p:spPr>
          <a:xfrm>
            <a:off x="6858000" y="57150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06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Implementation &amp; Roadmap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6858000" y="6451600"/>
            <a:ext cx="838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7" name="Text 15"/>
          <p:cNvSpPr/>
          <p:nvPr/>
        </p:nvSpPr>
        <p:spPr>
          <a:xfrm>
            <a:off x="6858000" y="6578600"/>
            <a:ext cx="838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8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07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Construction: 3-Year Horizon</a:t>
            </a:r>
            <a:endParaRPr lang="en-US" sz="2800" dirty="0"/>
          </a:p>
        </p:txBody>
      </p:sp>
    </p:spTree>
  </p:cSld>
  <p:clrMapOvr>
    <a:masterClrMapping/>
  </p:clrMapOvr>
  <p:transition>
    <p:fade/>
    <p:spd val="me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Construction and Heavy Equipment: the 3-year horizon where outdoor robotics mature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$1.53B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62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2025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810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$6.27B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810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PROJECTED 2034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15.2%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858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CAGR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160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19%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10160000" y="2184400"/>
            <a:ext cx="3175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 HOURS LOST (ILO)</a:t>
            </a:r>
            <a:endParaRPr lang="en-US" sz="12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667000"/>
          <a:ext cx="14732000" cy="2540000"/>
        </p:xfrm>
        <a:graphic>
          <a:graphicData uri="http://schemas.openxmlformats.org/drawingml/2006/table">
            <a:tbl>
              <a:tblPr/>
              <a:tblGrid>
                <a:gridCol w="3241040"/>
                <a:gridCol w="2946400"/>
                <a:gridCol w="3241040"/>
                <a:gridCol w="2651760"/>
                <a:gridCol w="265176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Robot Category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Example Vendor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Application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Maturity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Tropical Relevance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Autonomous earthmoving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Built Robotics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Excavation, grading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Commercial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 — dust + heat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Rebar tying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TyBOT (ACR)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Bridge decks, concrete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Commercial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 — outdoor heat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Layout robots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Dusty Robotics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BIM-to-site marking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Commercial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 — site access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Demolition robots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Brokk AB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Urban deconstruction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Mature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 — confined space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13" name="Text 10"/>
          <p:cNvSpPr/>
          <p:nvPr/>
        </p:nvSpPr>
        <p:spPr>
          <a:xfrm>
            <a:off x="762000" y="5397500"/>
            <a:ext cx="14732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Chinese construction equipment ecosystem: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Sany, XCMG, and Zoomlion are integrating autonomy kits into their export machines, following the same 40-60% discount pattern seen in manufacturing cobots. Built Robotics' Exosystem retrofits standard excavators — a "robotize the installed base" strategy.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3-year lag: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Manufacturing cobots matured indoors (controlled environment, structured workflow). Construction robotics must solve outdoor GPS-denied navigation, unstructured terrain, and variable weather. The same cost reductions will propagate, but with a 3-5 year delay.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Grand View Research 2025; ILO 2019; Built Robotics; Brokk AB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04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Economics &amp; Payback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Financial modeling for Philippine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and Vietnamese manufacturing contexts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 3-cobot + 2-AMR cluster achieves 16.9-month payback by displacing 13.5 workers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2540000"/>
        </p:xfrm>
        <a:graphic>
          <a:graphicData uri="http://schemas.openxmlformats.org/drawingml/2006/table">
            <a:tbl>
              <a:tblPr/>
              <a:tblGrid>
                <a:gridCol w="2357120"/>
                <a:gridCol w="1767840"/>
                <a:gridCol w="2062480"/>
                <a:gridCol w="1473200"/>
                <a:gridCol w="1473200"/>
                <a:gridCol w="2651760"/>
                <a:gridCol w="2946400"/>
              </a:tblGrid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Scenario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Cost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Workers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Shifts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CNCs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Annual Savings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Conservative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P2.66M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P975K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32.7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Moderate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P4.25M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P1.95M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26.1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Aggressive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P6.20M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13.5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P4.39M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16.9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4254500"/>
            <a:ext cx="6858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 FORMULA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 = Cost / (Savings x 1.25)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1.25x multiplier accounts for: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+30-50% throughput from consistent cycles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Near-zero scrap from misloading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Lights-out overnight production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128000" y="4254500"/>
            <a:ext cx="736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CUMULATIVE (MODERATE)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Manual labor 5-year total: ~P8.5M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cell 5-year total: ~P6.8M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 savings by Year 5: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P1.7M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Crossover point: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3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From Year 3: P1-1.5M annual cost avoidance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62000" y="6667500"/>
            <a:ext cx="1473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validation: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Only aggressive deployment achieves the ~2-year payback target. A single cobot on one shift takes 10+ years.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Cluster deployment across multiple machines and shifts is the correct strategy.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62000" y="75184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model; vendor quotes; PHP 260K labor; 59:1 exchange; 25% uplift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Sensitivity: shift count is the biggest lever, followed by throughput gains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8636000" cy="3302000"/>
        </p:xfrm>
        <a:graphic>
          <a:graphicData uri="http://schemas.openxmlformats.org/drawingml/2006/table">
            <a:tbl>
              <a:tblPr/>
              <a:tblGrid>
                <a:gridCol w="2763520"/>
                <a:gridCol w="1899920"/>
                <a:gridCol w="2072640"/>
                <a:gridCol w="1899920"/>
              </a:tblGrid>
              <a:tr h="5283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Variable Change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Base Case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Optimistic (+20%)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Impact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Labor cost per worker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P260K/yr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P312K/yr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-2.8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Throughput/quality gain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+25%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+40%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-2.1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cost (vol. disc.)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P6.20M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P5.31M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-2.5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Shifts (+overtime avoid)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 shifts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 + no OT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-1.5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Combined optimistic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16.9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~11.0 mo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-5.9 mo total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9906000" y="1524000"/>
            <a:ext cx="5588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SHIFT COUNT IS #1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Same fixed cell cost amortized over more labor-hours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Every additional shift increases workers displaced proportionally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No additional capital required — just scheduling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4. Avoids overtime premiums on manual labor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Recommendation:</a:t>
            </a:r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Plan 3-shift operation from Day 1. Design cell layout and staffing model around continuous operation.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5080000"/>
            <a:ext cx="14732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Pessimistic: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Single-shift, low throughput, high integration =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30+ months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 Conservative (1-cobot) not recommended — economics only work at cluster scale with multi-shift.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Mitigation: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Start moderate (2 cobots, 2 shifts), expand to aggressive after payback validates at Month 12-18.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62000" y="72390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Sensitivity analysis on aggressive scenario base case (16.9 months)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 payback is faster: lower wages but higher factory density = quicker scale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3302000"/>
        </p:xfrm>
        <a:graphic>
          <a:graphicData uri="http://schemas.openxmlformats.org/drawingml/2006/table">
            <a:tbl>
              <a:tblPr/>
              <a:tblGrid>
                <a:gridCol w="3683000"/>
                <a:gridCol w="3683000"/>
                <a:gridCol w="3683000"/>
                <a:gridCol w="3683000"/>
              </a:tblGrid>
              <a:tr h="46228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Factor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Philippines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Vietnam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 Impact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Min mfg wage (USD/mo)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$330-$400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$200-$300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lower = slower per-worker savings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Factory density (parks)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~80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324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higher = faster scale + shared learning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Aggressive cell cost (USD)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$105K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$105K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Same hardware cost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Workers displaced (3 shifts)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13.5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13.5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Same labor reduction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Annual labor savings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~P4.39M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~P2.8-3.5M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 higher absolute savings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Est. payback (months)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16.9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22-28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 faster payback due to higher wages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721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Scale velocity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Slower (fewer parks)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Faster (324 parks)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VN wins on replication speed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5016500"/>
            <a:ext cx="14732000" cy="222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paradox: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Vietnam's lower wages mean slower per-worker savings, but its 4x factory density means faster replication and shared learning curves. A Vietnamese electronics park with 50 CNC machines can justify 8-10 cobot cells simultaneously — amortizing integration engineering, IE training, and spare parts inventory across the entire facility.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 the Philippines: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higher wage base actually accelerates payback. The challenge is building the first cell in a lower-density factory environment. The first-mover advantage is significant — competitors who delay 12-18 months will find the labor pool has already shrunk and vendor lead times have lengthened.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G2B.co 2025; PSA 2025; Vietnam GSO 2025; internal payback model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05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016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Labor Market Impact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Displacement trajectories, new roles,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and the polarization effect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Philippine manufacturing shed 150K-424K jobs in 2025 as automation accelerates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 PSA EMPLOYMENT DATA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Manufacturing: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49.26M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employed (Nov 2025)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Down from 49.54M (Nov 2024)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Decline: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150K-424K jobs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year-on-year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Manufacturing subsector: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64,000 positions lost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(Oct-Nov 2025 alone)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At-risk: routine physical tasks — material handlers, part loaders, bin movers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82000" y="1524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DISPLACEMENT TIMELINE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2025-2027 (Pilot):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Early adopters deploy pilot cells — small % displaced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2027-2030 (Scale):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Internal competency builds, acceleration phase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2030-2035 (Mature):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Cobot tending becomes standard — 55% penetration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WEF: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85M jobs displaced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globally,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97M created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transition favors higher-skill roles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62000" y="4254500"/>
            <a:ext cx="147320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NEW ROLES EMERGING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Cell Operator: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P400-500K/yr — operates teach pendant, handles changeovers, performs Tier 1 diagnostics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Maintenance Technician: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P450-600K/yr — preventive maintenance, spare parts management, vendor escalation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Industrial Engineer (Cell Optimization):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P500-800K/yr — cell layout, cycle time balancing, changeover playbook development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Programmer / Integrator: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P400-700K/yr — PLC integration, custom gripper design, vision system tuning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Philippine Statistics Authority 2025; WEF Future of Jobs Report 2020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Vietnam's 55M workers face a widening skills gap as automation demand surges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7112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VN WORKFORCE PROFILE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workforce: ~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55 million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Manufacturing employment: ~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18%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of total (growing)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Productivity: lags regional peers (Thailand, Malaysia)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deployment creates demand for Vietnamese-speaking robot technicians — a role that barely exists today.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vocational training expansion underway but insufficient for demand.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82000" y="1524000"/>
            <a:ext cx="7112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CHINA+1 FDI WAVE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Samsung, Apple, Intel, Foxconn all expanding VN manufacturing.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MNCs demand supplier modernization — cobots are a procurement requirement for Tier 1/2 suppliers.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VN minimum wage (Region I):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VND 4.96M/mo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(~$200) — lowest in major ASEAN manufacturing.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Skills gap is the #1 constraint on FDI expansion — not labor cost.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62000" y="4508500"/>
            <a:ext cx="14732000" cy="196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Philippines vs Vietnam labor market dynamics: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Higher wages (P260K/yr = $4.4K) mean faster cobot payback, but smaller manufacturing base means slower scale. The BPO sector has trained a technically literate workforce that can transition to cobot operation. Risk: labor pool shrinking before automation capacity is built.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Lower wages ($200-300/mo) mean slower per-worker savings, but 324 industrial parks enable rapid replication. FDI-driven demand means MNCs fund supplier automation. Risk: skills gap widens faster than training pipeline can fill.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Vietnam GSO 2025; PSA 2025; ILO Vietnam 2024; B-Company.jp 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IE function is the competitive moat — not the commodity hardware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762000" y="1587500"/>
            <a:ext cx="50800" cy="1841500"/>
          </a:xfrm>
          <a:prstGeom prst="rect">
            <a:avLst/>
          </a:prstGeom>
          <a:solidFill>
            <a:srgbClr val="718096"/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1587500"/>
            <a:ext cx="6350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HARDWARE = COMMODITY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Any competitor can buy the same: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Elite CS612 from the same distributor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JAKA Zu 12 at the same price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Hardware advantage: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Zero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382000" y="1587500"/>
            <a:ext cx="50800" cy="1524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7" name="Text 5"/>
          <p:cNvSpPr/>
          <p:nvPr/>
        </p:nvSpPr>
        <p:spPr>
          <a:xfrm>
            <a:off x="8636000" y="1587500"/>
            <a:ext cx="6858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IE CAPABILITY = MOAT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IE delivers: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15-min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changeover vs. competitor's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4+ hours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Cell reconfiguration: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Minutes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62000" y="3556000"/>
            <a:ext cx="14732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YOUR IE DOES THAT COMPETITORS CANNOT COPY: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Cell Layout: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Groups machines by cycle time, part family, changeover frequency. Optimal ratio: 2-3 CNCs per cobot. Determines which machines to serve to avoid new bottlenecks.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Changeover: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Playbooks for gripper swap, program select, fixture adjust, QA check. Target &lt;15 min. Stored job libraries with naming convention: [PRODUCT]-[MACHINE]-[GRIPPER]-v[X].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Cycle Balancing: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No machine waits idle. Optimal service schedules calculated for each cell configuration.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4. Training: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Internal capability for diagnostics, reprogramming, PM without vendor dependency. Documented SOPs that any trained operator can follow.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62000" y="6477000"/>
            <a:ext cx="7112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Wage comparison: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Material Handler: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P260K/yr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| Cell Supervisor: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P400-600K/yr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Industrial Engineer: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P500-800K/yr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wage premium reflects skill scarcity — and incentivizes upskilling.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62000" y="80645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capability framework; vendor training data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06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Implementation &amp; Roadmap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42-month phased plan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 benchmarking lessons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01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Global Cobot Market Landscape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Every major cobot brand, specification,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and positioning in the 2026 market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Four-phase, 42-month roadmap: P10-15.5M investment, 15-20 positions displaced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3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3556000"/>
        </p:xfrm>
        <a:graphic>
          <a:graphicData uri="http://schemas.openxmlformats.org/drawingml/2006/table">
            <a:tbl>
              <a:tblPr/>
              <a:tblGrid>
                <a:gridCol w="1915160"/>
                <a:gridCol w="1767840"/>
                <a:gridCol w="4419600"/>
                <a:gridCol w="2504440"/>
                <a:gridCol w="4124960"/>
              </a:tblGrid>
              <a:tr h="497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Phase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Timeline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Actions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Investment (PHP)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Milestone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7645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1. Foundation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1-6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Hire IE; send 2 techs to China for training; pilot 1 cobot on 1 CNC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P1.5M - P2.5M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Single cell operational, operators trained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45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2. Scale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7-18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Deploy 2-cobot cell + AMR; document changeover; evaluate 3rd shift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P3.0M - P4.5M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4-6 CNCs automated, payback data validated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7645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3. Optimize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19-30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Expand to 3 cobots + 2 AMRs; predictive maintenance; lights-out runs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P2.5M - P3.5M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6+ CNCs on 3 shifts, &gt;85% utilization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45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4. Expand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31-42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Replicate across product lines; in-house programming; construction R&amp;D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P3.0M - P5.0M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Multiple cells, construction robotics pilot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5270500"/>
            <a:ext cx="14732000" cy="482600"/>
          </a:xfrm>
          <a:prstGeom prst="rect">
            <a:avLst/>
          </a:prstGeom>
          <a:solidFill>
            <a:srgbClr val="2D3748"/>
          </a:solidFill>
          <a:ln/>
        </p:spPr>
      </p:sp>
      <p:sp>
        <p:nvSpPr>
          <p:cNvPr id="6" name="Text 3"/>
          <p:cNvSpPr/>
          <p:nvPr/>
        </p:nvSpPr>
        <p:spPr>
          <a:xfrm>
            <a:off x="1016000" y="5308600"/>
            <a:ext cx="14224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TOTAL: P10.0M - P15.5M  |  15-20 POSITIONS DISPLACED  |  ANNUAL SAVINGS: P5M+ FROM YEAR 3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62000" y="5969000"/>
            <a:ext cx="14732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success factor: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IE hire in Phase 1 is the highest-leverage decision. A single experienced IE can compress the learning curve by 6-12 months, design cells that achieve 15-minute changeovers, and build internal training capability that eliminates vendor dependency. Budget P500-800K/yr for this role — it pays for itself in avoided integration costs within 3 months.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62000" y="72390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financial model, vendor quotes, integration estimates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Risk matrix: six categories with likelihood, impact, and concrete mitigations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3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4445000"/>
        </p:xfrm>
        <a:graphic>
          <a:graphicData uri="http://schemas.openxmlformats.org/drawingml/2006/table">
            <a:tbl>
              <a:tblPr/>
              <a:tblGrid>
                <a:gridCol w="2062480"/>
                <a:gridCol w="2946400"/>
                <a:gridCol w="1473200"/>
                <a:gridCol w="1473200"/>
                <a:gridCol w="6776720"/>
              </a:tblGrid>
              <a:tr h="4445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Risk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Specific Issue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Likely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Impact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Mitigation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Technology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support delays (thin global networks)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Spare parts inventory; select SE Asia distributor; train internal techs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Technology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Integration complexity (CNC interlocks, signals)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Budget 30-80 hrs integration; hire experienced IE; contract first cell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Workforce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Resistance to automation from remaining staff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Upskill-vs-exit policy; retrain handlers as operators (P260K to P400-500K)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Workforce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Skill gap — no internal cobot experience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training; pilot cell as learning platform; hire 1 experienced IE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Financial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 exceeds 24-month target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Conservative modeling; 3-shift commitment; track OEE weekly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Market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Competitor automates faster, captures contracts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Fast-follower; 12-month pilot-to-scale; build IE as defensible moat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6223000"/>
            <a:ext cx="1473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Risk Summary: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Highest combined risk =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speed + Workforce skill gap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 Mitigation priority: (1) Hire IE within 30 days, (2) Lock vendor with SE Asia support, (3) Begin operator upskilling immediately. Exit gate at Month 6 if pilot fails to meet OEE targets.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72390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risk assessment; vendor due diligence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Vietnam as fast-follower benchmark: four lessons for Philippine automation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762000" y="1587500"/>
            <a:ext cx="50800" cy="14605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1587500"/>
            <a:ext cx="6858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GOVERNMENT INCENTIVES MATTER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VN offers tax holidays, land rent reductions, and customs duty exemptions for high-tech manufacturing equipment. PH BOI incentives exist but are less aggressive. Recommendation: Lobby for cobot-specific investment tax credits.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382000" y="1587500"/>
            <a:ext cx="50800" cy="14605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7" name="Text 5"/>
          <p:cNvSpPr/>
          <p:nvPr/>
        </p:nvSpPr>
        <p:spPr>
          <a:xfrm>
            <a:off x="8636000" y="1587500"/>
            <a:ext cx="6858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VENDOR LOCALIZATION ACCELERATES ADOPTION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UR, FANUC, and ABB all have VN offices and local integrators. PH has minimal cobot vendor presence. Recommendation: Invite Elite, JAKA, or Techman to establish PH distributor partnerships before competitors do.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62000" y="3238500"/>
            <a:ext cx="50800" cy="14605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9" name="Text 7"/>
          <p:cNvSpPr/>
          <p:nvPr/>
        </p:nvSpPr>
        <p:spPr>
          <a:xfrm>
            <a:off x="1016000" y="3238500"/>
            <a:ext cx="6858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VOCATIONAL TRAINING PIPELINE IS CRITICAL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VN expanded vocational schools with cobot-specific modules. PH TESDA has limited automation curriculum. Recommendation: Partner with TESDA and Chinese vendors to develop Filipino cobot technician certification programs.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382000" y="3238500"/>
            <a:ext cx="50800" cy="14605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11" name="Text 9"/>
          <p:cNvSpPr/>
          <p:nvPr/>
        </p:nvSpPr>
        <p:spPr>
          <a:xfrm>
            <a:off x="8636000" y="3238500"/>
            <a:ext cx="6858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4. FACTORY DENSITY ENABLES FASTER LEARNING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VN's 324 parks create knowledge spillover — best practices travel fast. PH's lower density means each factory must learn independently. Recommendation: Join or form a Philippine manufacturing automation association.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62000" y="4953000"/>
            <a:ext cx="14732000" cy="196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ADVANTAGES VN CANNOT REPLICATE: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English proficiency: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Enables direct communication with Western cobot vendors, faster technical documentation absorption, and easier integration with MNC quality systems.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BPO culture: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1.3M+ Filipinos work in BPO — a technically literate workforce that understands software interfaces, process documentation, and client-driven quality standards.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 trade ties: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PH has preferential trade access to the US market. For export manufacturing serving US clients, PH offers compliance and communication advantages VN cannot match.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Estonia MFA VN Strategy 2025; BOI Philippines; TESDA; BPO industry data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07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Construction: 3-Year Horizon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572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Heat stress, outdoor robotics,</a:t>
            </a:r>
            <a:endParaRPr lang="en-US" sz="1800" dirty="0"/>
          </a:p>
          <a:p>
            <a:pPr algn="l">
              <a:lnSpc>
                <a:spcPct val="14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and the next automation frontier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588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Heat stress will claim 19% of global construction working hours by 2030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6858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ILO HEAT STRESS PROJECTIONS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 share of global working hours lost: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1995: 6%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| 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2030: 19%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(3x increase)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construction: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9.8% of total workforce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Ambient temps: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35-40C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heat index: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50C+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High voluntary attrition as workers leave for indoor jobs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Recruitment and training costs rising for contractors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128000" y="1524000"/>
            <a:ext cx="73660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 ROBOTICS MARKET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$1.53 billion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2034 (projected):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$6.27 billion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CAGR: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15.2%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categories already commercial: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Autonomous earthmoving (Built Robotics)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Rebar tying (TyBOT)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Layout robots (Dusty Robotics)</a:t>
            </a:r>
            <a:endParaRPr lang="en-US" sz="1500" dirty="0"/>
          </a:p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Demolition robots (Brokk AB)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62000" y="5143500"/>
            <a:ext cx="14732000" cy="158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3-year lag thesis: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same Chinese ecosystem that cut CNC/cobot costs now targets construction. Sany, XCMG, Zoomlion integrate autonomy into export machines. Costs follow the same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40-60% discount pattern.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Implication: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Manufacturing cobot competency (programming, IE cell design, maintenance protocols) directly transfers to construction robotics deployment in 2028-2030. The IE you hire today for CNC tending will design the construction robot cell of 2029.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ILO Working on a Warmer Planet 2019; Grand View Research 2025; PSA 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6000" y="1524000"/>
            <a:ext cx="1270000" cy="508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3" name="Text 1"/>
          <p:cNvSpPr/>
          <p:nvPr/>
        </p:nvSpPr>
        <p:spPr>
          <a:xfrm>
            <a:off x="1016000" y="1841500"/>
            <a:ext cx="8128000" cy="165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4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Window is</a:t>
            </a:r>
            <a:endParaRPr lang="en-US" sz="4400" dirty="0"/>
          </a:p>
          <a:p>
            <a:pPr algn="l">
              <a:lnSpc>
                <a:spcPct val="120000"/>
              </a:lnSpc>
            </a:pPr>
            <a:r>
              <a:rPr lang="en-US" sz="44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12-18 Months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016000" y="3683000"/>
            <a:ext cx="7620000" cy="2476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12-18 month competency window</a:t>
            </a:r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is closing.</a:t>
            </a:r>
            <a:endParaRPr lang="en-US" sz="1800" dirty="0"/>
          </a:p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Competitors in China, Vietnam, Indonesia deploy cobots at scale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today</a:t>
            </a:r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800" dirty="0"/>
          </a:p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Hardware is commodity.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Capability is the moat.</a:t>
            </a:r>
            <a:endParaRPr lang="en-US" sz="1800" dirty="0"/>
          </a:p>
          <a:p>
            <a:pPr algn="l">
              <a:lnSpc>
                <a:spcPct val="160000"/>
              </a:lnSpc>
              <a:spcBef>
                <a:spcPts val="800"/>
              </a:spcBef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Start with </a:t>
            </a:r>
            <a:pPr algn="l">
              <a:lnSpc>
                <a:spcPct val="160000"/>
              </a:lnSpc>
              <a:spcBef>
                <a:spcPts val="800"/>
              </a:spcBef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pilot cell</a:t>
            </a:r>
            <a:pPr algn="l">
              <a:lnSpc>
                <a:spcPct val="160000"/>
              </a:lnSpc>
              <a:spcBef>
                <a:spcPts val="800"/>
              </a:spcBef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 Build the IE function.</a:t>
            </a:r>
            <a:endParaRPr lang="en-US" sz="1800" dirty="0"/>
          </a:p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Scale with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conviction</a:t>
            </a:r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6223000"/>
            <a:ext cx="6350000" cy="0"/>
          </a:xfrm>
          <a:prstGeom prst="straightConnector1">
            <a:avLst/>
          </a:prstGeom>
          <a:noFill/>
          <a:ln w="12700">
            <a:solidFill>
              <a:srgbClr val="A0AEC0"/>
            </a:solidFill>
            <a:prstDash val="solid"/>
            <a:headEnd type="none"/>
            <a:tailEnd type="none"/>
          </a:ln>
        </p:spPr>
      </p:sp>
      <p:sp>
        <p:nvSpPr>
          <p:cNvPr id="6" name="Text 4"/>
          <p:cNvSpPr/>
          <p:nvPr/>
        </p:nvSpPr>
        <p:spPr>
          <a:xfrm>
            <a:off x="1016000" y="63500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Hire IE within 30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16000" y="67945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Issue RFP to 3 cobot vendors within 60 days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16000" y="72390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Deploy pilot cell within 6 months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398000" y="1905000"/>
            <a:ext cx="254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16.9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9398000" y="26416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PAYBACK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398000" y="3302000"/>
            <a:ext cx="254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P5M+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9398000" y="40386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ANNUAL SAVINGS YR 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398000" y="4699000"/>
            <a:ext cx="254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12+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9398000" y="5435600"/>
            <a:ext cx="279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BRANDS EVALUATED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16000" y="7874000"/>
            <a:ext cx="406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June 2026 | Strategic Operations Assessment</a:t>
            </a:r>
            <a:endParaRPr lang="en-US" sz="14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Global cobot installations exceeded 200,000 units in 2024 at 22%+ CAGR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200K+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62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UNITS INSTALLED (2024)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810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22%+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810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CAGR SINCE 2019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858000" y="21844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OF NEW ROBOT INSTALLS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906000" y="1524000"/>
            <a:ext cx="254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35%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9906000" y="2184400"/>
            <a:ext cx="3175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MFG GLOBAL SHARE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667000"/>
          <a:ext cx="14732000" cy="2921000"/>
        </p:xfrm>
        <a:graphic>
          <a:graphicData uri="http://schemas.openxmlformats.org/drawingml/2006/table">
            <a:tbl>
              <a:tblPr/>
              <a:tblGrid>
                <a:gridCol w="2946400"/>
                <a:gridCol w="2357120"/>
                <a:gridCol w="2357120"/>
                <a:gridCol w="2357120"/>
                <a:gridCol w="2357120"/>
                <a:gridCol w="2357120"/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Region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2022 Units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2024 Units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CAGR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Drivers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Top Brands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Asia-Pacific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~55,000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~85,000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~25%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 domestic, VN FDI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Elite, JAKA, FANUC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Europe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~45,000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~60,000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~15%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Labor cost, aging workforce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Universal Robots, AUBO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North America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~30,000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~42,000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~18%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Reshoring, labor shortage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UR, FANUC, Doosan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Rest of World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~8,000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~13,000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~28%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Emerging mfg bases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Techman, EVST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13" name="Shape 10"/>
          <p:cNvSpPr/>
          <p:nvPr/>
        </p:nvSpPr>
        <p:spPr>
          <a:xfrm>
            <a:off x="762000" y="5842000"/>
            <a:ext cx="50800" cy="1143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14" name="Text 11"/>
          <p:cNvSpPr/>
          <p:nvPr/>
        </p:nvSpPr>
        <p:spPr>
          <a:xfrm>
            <a:off x="1016000" y="5778500"/>
            <a:ext cx="6858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market dynamic: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Chinese manufacturers hold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35% of global unit shipments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but Western/Japanese brands retain higher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revenue share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due to 30-50% ASP premiums. The gap is narrowing as Chinese brands gain CE, UL, and TUV certifications.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382000" y="5778500"/>
            <a:ext cx="7112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Revenue concentration: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Universal Robots alone commands ~40% of global cobot revenue despite Chinese brands shipping more units. Ecosystem depth (UR+ marketplace: 1,000+ components) creates switching costs that sustain premium pricing.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762000" y="7239000"/>
            <a:ext cx="889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IFR World Robotics 2025; Interact Analysis; EVSINT cobot market data 2026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Tier 1 Global Leaders: UR and FANUC dominate installed base and ecosystem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3937000"/>
        </p:xfrm>
        <a:graphic>
          <a:graphicData uri="http://schemas.openxmlformats.org/drawingml/2006/table">
            <a:tbl>
              <a:tblPr/>
              <a:tblGrid>
                <a:gridCol w="4910667"/>
                <a:gridCol w="4910667"/>
                <a:gridCol w="4910667"/>
              </a:tblGrid>
              <a:tr h="6299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Attribute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Universal Robots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FANUC CRX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11023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Origin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Denmark (Teradyne)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Japan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023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Flagship Models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UR3e to UR30 (3-30kg)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CRX-5iA to CRX-35iA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11023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 / Reach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3-30kg / 500-1750mm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5-35kg / 994-1813mm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74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Repeatability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 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±0.02 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374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Certifications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ISO 10218, TUV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ISO, IP67 rated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74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Ecosystem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UR+: 1,000+ components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iRVision, CNC integration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374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(USD)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$28K - $75K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$35K - $80K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74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Best For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High-mix, low-volume mfg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CNC-heavy environments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5715000"/>
            <a:ext cx="50800" cy="1524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6" name="Text 3"/>
          <p:cNvSpPr/>
          <p:nvPr/>
        </p:nvSpPr>
        <p:spPr>
          <a:xfrm>
            <a:off x="1016000" y="5715000"/>
            <a:ext cx="6604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Universal Robots: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100K+ units installed. UR+ ecosystem is the widest — grippers, sensors, software pre-validated. Three safety-rated monitoring zones. Highest adoption in contract electronics, medical devices, job shops. Global integrator network unmatched.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8382000" y="5715000"/>
            <a:ext cx="50800" cy="1524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8" name="Text 5"/>
          <p:cNvSpPr/>
          <p:nvPr/>
        </p:nvSpPr>
        <p:spPr>
          <a:xfrm>
            <a:off x="8636000" y="5715000"/>
            <a:ext cx="6858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FANUC: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Class-leading ±0.02mm repeatability. IP67 rating for coolant-splash environments. Direct CNC integration via shared controller platform. Tablet-style drag-and-drop programming. Best for facilities already running FANUC CNC equipment.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Vendor datasheets; EVSINT 2026 ranking; RobotShop pricing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Tier 2 Asia-Pacific: Doosan, Techman, EVST offer strong capability at mid-tier pricing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3683000"/>
        </p:xfrm>
        <a:graphic>
          <a:graphicData uri="http://schemas.openxmlformats.org/drawingml/2006/table">
            <a:tbl>
              <a:tblPr/>
              <a:tblGrid>
                <a:gridCol w="3683000"/>
                <a:gridCol w="3683000"/>
                <a:gridCol w="3683000"/>
                <a:gridCol w="3683000"/>
              </a:tblGrid>
              <a:tr h="58928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Attribute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Doosan Robotics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Techman Robot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EVST (China)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10312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Origin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South Korea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Taiwan (Quanta)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 (Chengdu)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12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Flagship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A0509 to H2515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TM5 to TM30S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XR3 to XR30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10312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6-25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5-35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2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Differentiator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 torque sensors/joint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Built-in vision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IATF 16949 + ATEX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092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Repeatability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±0.05 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 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 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2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Certifications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ISO 10218-1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TUV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SGS, TUV, ATEX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092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(USD)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$20K - $55K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$25K - $65K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$18K - $52K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2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Best For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Full-arm collision safety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Vision-guided tasks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Hazardous environments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5397500"/>
            <a:ext cx="14732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Doosan: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Six torque sensors (one per joint) for full-arm collision sensitivity. 200+ certified integrators globally. Strongest cost-to-capability ratio.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Techman: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First cobot with built-in smart vision — no external camera needed. OMRON global distribution. Parent Quanta Computer = world's largest electronics manufacturer.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EVST: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Only ~5 manufacturers worldwide with both IATF 16949 and ATEX/IECEx. Exports to 100+ countries. Field engineer dispatch for commissioning.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Vendor datasheets; OceanPlayer 2026; EVSINT 2026 ranking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Chinese Tier 3: Six brands driving price disruption at $12K-$38K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3937000"/>
        </p:xfrm>
        <a:graphic>
          <a:graphicData uri="http://schemas.openxmlformats.org/drawingml/2006/table">
            <a:tbl>
              <a:tblPr/>
              <a:tblGrid>
                <a:gridCol w="1767840"/>
                <a:gridCol w="1915160"/>
                <a:gridCol w="1473200"/>
                <a:gridCol w="1767840"/>
                <a:gridCol w="1767840"/>
                <a:gridCol w="1915160"/>
                <a:gridCol w="2062480"/>
                <a:gridCol w="2062480"/>
              </a:tblGrid>
              <a:tr h="43307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Brand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Series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Reach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Repeat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Key Differentiator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Best For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Elite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CS / EC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624-1800mm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$12K-$35K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100K hr MTBF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Machine tending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JAKA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Zu / Mini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2-40kg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327-1700mm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$12K-$36K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Wireless pendant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Compact cells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AUBO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 / iS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500-1460mm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$14K-$38K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ROS2-native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R&amp;D / labs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Dobot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CR / MG400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0.5-20kg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400-1700mm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$15K-$40K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Edu + industrial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Training / light mfg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Siasun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DUCO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1-20kg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600-1400mm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$18K-$35K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CAS-backed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Auto / semi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Rokae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xMate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3-25kg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600-1500mm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$16K-$38K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Force control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Polishing / grinding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5651500"/>
            <a:ext cx="14732000" cy="158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Common thread: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All six carry CE marking, meet ISO 10218-1 and ISO 13849, and offer open SDKs or Modbus/EtherNet/IP for PLC integration. The gap vs. Tier 1 is ecosystem depth (UR+ has 1,000+ components vs. fragmented Chinese offerings), global support density, and reliability data.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 Philippine buyers: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Elite and JAKA have the strongest Southeast Asia distribution. AUBO has a Frankfurt EU office. Dobot sells in 40+ countries. All six offer 30-50% lower hardware cost than Universal Robots.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EliteRobots.com 2026; EVSINT; OceanPlayer 2026; vendor datasheets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Niche players fill specific gaps: Franka, Kassow, Productive Robotics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3048000"/>
        </p:xfrm>
        <a:graphic>
          <a:graphicData uri="http://schemas.openxmlformats.org/drawingml/2006/table">
            <a:tbl>
              <a:tblPr/>
              <a:tblGrid>
                <a:gridCol w="2209800"/>
                <a:gridCol w="2651760"/>
                <a:gridCol w="2062480"/>
                <a:gridCol w="2062480"/>
                <a:gridCol w="2062480"/>
                <a:gridCol w="36830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Brand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Origin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Model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Unique Capability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Franka Emika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Germany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FR3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$28K-$35K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Torque in all 7 joints; &lt;1N force resolution for haptic research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Kassow Robots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Denmark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KR1205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$22K-$30K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7-axis kinematic chain reaches around obstacles in tight cells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Productive Robotics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USA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OB7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7 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$18K-$25K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Hand-guide waypoints; no coding; deploy in under 30 minutes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4762500"/>
            <a:ext cx="14732000" cy="2476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When to consider niche brands: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Franka: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For research labs, delicate assembly, or haptic feedback applications. Impedance control feels closer to a surgical instrument. University labs overwhelmingly select Franka. Skip if payload &gt;3kg.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Kassow: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For reaching around obstacles inside CNC enclosures or tight cells. The 7-axis chain provides access angles impossible for standard 6-axis arms.</a:t>
            </a:r>
            <a:endParaRPr lang="en-US" sz="15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Productive Robotics: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For first deployment with no programming experience. Operators hand-guide waypoints and tap "go." Best for simple pick-and-place.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2000" y="7239000"/>
            <a:ext cx="635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OceanPlayer 2026; vendor datasheets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1473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complete global cobot comparison matrix — 12 brands across all tiers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2000" y="13335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24000"/>
          <a:ext cx="14732000" cy="5080000"/>
        </p:xfrm>
        <a:graphic>
          <a:graphicData uri="http://schemas.openxmlformats.org/drawingml/2006/table">
            <a:tbl>
              <a:tblPr/>
              <a:tblGrid>
                <a:gridCol w="1473200"/>
                <a:gridCol w="1178560"/>
                <a:gridCol w="1915160"/>
                <a:gridCol w="1473200"/>
                <a:gridCol w="1325880"/>
                <a:gridCol w="1915160"/>
                <a:gridCol w="1620520"/>
                <a:gridCol w="1767840"/>
                <a:gridCol w="2062480"/>
              </a:tblGrid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Brand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Tier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Origin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Repeat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(USD)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Certification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Best For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Ecosystem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Universal Robots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T1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Denmark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$28K-$75K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TUV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High-mix mfg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1000+ (UR+)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FANUC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T1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Japan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5-35kg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$35K-$80K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IP67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CNC integration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iRVision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Doosan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S. Korea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6-25kg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$20K-$55K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ISO 10218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Collision safety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200+ partners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Techman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Taiwan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5-35kg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$25K-$65K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TUV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Vision tasks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OMRON network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EVST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$18K-$52K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ATEX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Hazardous areas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100+ countries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Elite Robots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$12K-$35K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UL, KC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Machine tending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Open SDK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JAKA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2-40kg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$12K-$36K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ISO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Compact spaces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App-based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AUBO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±0.02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$14K-$38K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ISO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R&amp;D / labs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ROS2-native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Dobot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0.5-20kg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±0.05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$15K-$40K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ISO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Edu + mfg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40+ countries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Siasun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1-20kg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$18K-$35K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CE, ISO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Auto / semi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Full portfolio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Rokae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China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3-25kg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±0.03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$16K-$38K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Polishing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Force control</a:t>
                      </a:r>
                      <a:endParaRPr lang="en-US" sz="14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7239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Consolidated from IFR 2025, EVSINT 2026, EliteRobots.com, OceanPlayer 2026, vendor datasheets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Cobots &amp; AMRs: Global Market Landscape and Vietnam Factory Benchmark</dc:title>
  <dc:subject>Cobots &amp; AMRs: Global Market Landscape and Vietnam Factory Benchmark</dc:subject>
  <dc:creator>Kimi</dc:creator>
  <cp:lastModifiedBy>Kimi</cp:lastModifiedBy>
  <cp:revision>1</cp:revision>
  <dcterms:created xsi:type="dcterms:W3CDTF">2026-07-06T03:00:54Z</dcterms:created>
  <dcterms:modified xsi:type="dcterms:W3CDTF">2026-07-06T03:00:54Z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{"Label":"Cobots &amp; AMRs: Global Market Landscape and Vietnam Factory Benchmark","ContentProducer":"001191110108MACG2KBH8F10000","ProduceID":"19eddfbf-ac02-8841-8000-00008b71a331","ReservedCode1":"","ContentPropagator":"001191110108MACG2KBH8F20000","PropagateID":"19edbe86-1662-883f-8000-09d9ff80eb34","ReservedCode2":""}</vt:lpwstr>
  </property>
</Properties>
</file>