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charts/chart3.xml" ContentType="application/vnd.openxmlformats-officedocument.drawingml.chart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6256000" cy="9144000"/>
  <p:notesSz cx="9144000" cy="16256000"/>
  <p:embeddedFontLst>
    <p:embeddedFont>
      <p:font typeface="Liter" charset="-122" pitchFamily="34"/>
      <p:regular r:id="rId25"/>
    </p:embeddedFont>
    <p:embeddedFont>
      <p:font typeface="Quattrocento Sans" charset="-122" pitchFamily="34"/>
      <p:regular r:id="rId26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25" Type="http://schemas.openxmlformats.org/officeDocument/2006/relationships/font" Target="fonts/font1.fntdata"/><Relationship Id="rId26" Type="http://schemas.openxmlformats.org/officeDocument/2006/relationships/font" Target="fonts/font2.fntdata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400" b="0" i="0" u="none" strike="noStrike">
                <a:solidFill>
                  <a:srgbClr val="2D2D2D"/>
                </a:solidFill>
                <a:latin typeface="Arial"/>
              </a:defRPr>
            </a:pPr>
            <a:r>
              <a:rPr sz="1400" b="0" i="0" u="none" strike="noStrike">
                <a:solidFill>
                  <a:srgbClr val="2D2D2D"/>
                </a:solidFill>
                <a:latin typeface="Arial"/>
              </a:rPr>
              <a:t>Panel Weight by Furniture Component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Weight (kg)</c:v>
                </c:pt>
              </c:strCache>
            </c:strRef>
          </c:tx>
          <c:spPr>
            <a:solidFill>
              <a:srgbClr val="E8913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Small drawer</c:v>
                  </c:pt>
                  <c:pt idx="1">
                    <c:v>Cabinet side</c:v>
                  </c:pt>
                  <c:pt idx="2">
                    <c:v>Wardrobe door</c:v>
                  </c:pt>
                  <c:pt idx="3">
                    <c:v>Full sheet</c:v>
                  </c:pt>
                  <c:pt idx="4">
                    <c:v>Countertop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</c:v>
                </c:pt>
                <c:pt idx="1">
                  <c:v>9</c:v>
                </c:pt>
                <c:pt idx="2">
                  <c:v>20</c:v>
                </c:pt>
                <c:pt idx="3">
                  <c:v>36</c:v>
                </c:pt>
                <c:pt idx="4">
                  <c:v>38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82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2D2D2D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majorGridlines>
          <c:spPr>
            <a:ln w="12700" cap="flat">
              <a:solidFill>
                <a:srgbClr val="E0E6F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Chinese Cell</c:v>
                </c:pt>
              </c:strCache>
            </c:strRef>
          </c:tx>
          <c:spPr>
            <a:solidFill>
              <a:srgbClr val="E8913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Robot Arm</c:v>
                  </c:pt>
                  <c:pt idx="1">
                    <c:v>End-of-Arm Tooling</c:v>
                  </c:pt>
                  <c:pt idx="2">
                    <c:v>Part Feeder</c:v>
                  </c:pt>
                  <c:pt idx="3">
                    <c:v>Machine Interface</c:v>
                  </c:pt>
                  <c:pt idx="4">
                    <c:v>Safety System</c:v>
                  </c:pt>
                  <c:pt idx="5">
                    <c:v>Integration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21000</c:v>
                </c:pt>
                <c:pt idx="1">
                  <c:v>5000</c:v>
                </c:pt>
                <c:pt idx="2">
                  <c:v>4000</c:v>
                </c:pt>
                <c:pt idx="3">
                  <c:v>2250</c:v>
                </c:pt>
                <c:pt idx="4">
                  <c:v>2250</c:v>
                </c:pt>
                <c:pt idx="5">
                  <c:v>10000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Western Cell</c:v>
                </c:pt>
              </c:strCache>
            </c:strRef>
          </c:tx>
          <c:spPr>
            <a:solidFill>
              <a:srgbClr val="5A5A5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Robot Arm</c:v>
                  </c:pt>
                  <c:pt idx="1">
                    <c:v>End-of-Arm Tooling</c:v>
                  </c:pt>
                  <c:pt idx="2">
                    <c:v>Part Feeder</c:v>
                  </c:pt>
                  <c:pt idx="3">
                    <c:v>Machine Interface</c:v>
                  </c:pt>
                  <c:pt idx="4">
                    <c:v>Safety System</c:v>
                  </c:pt>
                  <c:pt idx="5">
                    <c:v>Integration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42500</c:v>
                </c:pt>
                <c:pt idx="1">
                  <c:v>6000</c:v>
                </c:pt>
                <c:pt idx="2">
                  <c:v>5000</c:v>
                </c:pt>
                <c:pt idx="3">
                  <c:v>3000</c:v>
                </c:pt>
                <c:pt idx="4">
                  <c:v>3000</c:v>
                </c:pt>
                <c:pt idx="5">
                  <c:v>17500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0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2D2D2D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2D2D2D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Chinese Cell ($39K)</c:v>
                </c:pt>
              </c:strCache>
            </c:strRef>
          </c:tx>
          <c:spPr>
            <a:solidFill>
              <a:srgbClr val="E8913A"/>
            </a:solidFill>
            <a:ln w="25400" cap="flat">
              <a:solidFill>
                <a:srgbClr val="E8913A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E8913A"/>
              </a:solidFill>
              <a:ln w="9525" cap="flat">
                <a:solidFill>
                  <a:srgbClr val="E8913A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Sheet1!$A$2:$A$8</c:f>
              <c:multiLvlStrCache>
                <c:ptCount val="7"/>
                <c:lvl>
                  <c:pt idx="0">
                    <c:v>0</c:v>
                  </c:pt>
                  <c:pt idx="1">
                    <c:v>3</c:v>
                  </c:pt>
                  <c:pt idx="2">
                    <c:v>6</c:v>
                  </c:pt>
                  <c:pt idx="3">
                    <c:v>9</c:v>
                  </c:pt>
                  <c:pt idx="4">
                    <c:v>12</c:v>
                  </c:pt>
                  <c:pt idx="5">
                    <c:v>15</c:v>
                  </c:pt>
                  <c:pt idx="6">
                    <c:v>18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-39000</c:v>
                </c:pt>
                <c:pt idx="1">
                  <c:v>-25500</c:v>
                </c:pt>
                <c:pt idx="2">
                  <c:v>-12000</c:v>
                </c:pt>
                <c:pt idx="3">
                  <c:v>1500</c:v>
                </c:pt>
                <c:pt idx="4">
                  <c:v>15000</c:v>
                </c:pt>
                <c:pt idx="5">
                  <c:v>28500</c:v>
                </c:pt>
                <c:pt idx="6">
                  <c:v>42000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Western Cell ($71K)</c:v>
                </c:pt>
              </c:strCache>
            </c:strRef>
          </c:tx>
          <c:spPr>
            <a:solidFill>
              <a:srgbClr val="5A5A5A"/>
            </a:solidFill>
            <a:ln w="25400" cap="flat">
              <a:solidFill>
                <a:srgbClr val="5A5A5A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5A5A5A"/>
              </a:solidFill>
              <a:ln w="9525" cap="flat">
                <a:solidFill>
                  <a:srgbClr val="5A5A5A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Sheet1!$A$2:$A$8</c:f>
              <c:multiLvlStrCache>
                <c:ptCount val="7"/>
                <c:lvl>
                  <c:pt idx="0">
                    <c:v>0</c:v>
                  </c:pt>
                  <c:pt idx="1">
                    <c:v>3</c:v>
                  </c:pt>
                  <c:pt idx="2">
                    <c:v>6</c:v>
                  </c:pt>
                  <c:pt idx="3">
                    <c:v>9</c:v>
                  </c:pt>
                  <c:pt idx="4">
                    <c:v>12</c:v>
                  </c:pt>
                  <c:pt idx="5">
                    <c:v>15</c:v>
                  </c:pt>
                  <c:pt idx="6">
                    <c:v>18</c:v>
                  </c:pt>
                </c:lvl>
              </c:multiLvlStrCache>
            </c:multiLvl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-71000</c:v>
                </c:pt>
                <c:pt idx="1">
                  <c:v>-57500</c:v>
                </c:pt>
                <c:pt idx="2">
                  <c:v>-44000</c:v>
                </c:pt>
                <c:pt idx="3">
                  <c:v>-30500</c:v>
                </c:pt>
                <c:pt idx="4">
                  <c:v>-17000</c:v>
                </c:pt>
                <c:pt idx="5">
                  <c:v>-3500</c:v>
                </c:pt>
                <c:pt idx="6">
                  <c:v>10000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b="0" i="0" u="none" strike="noStrike">
                    <a:solidFill>
                      <a:srgbClr val="000000"/>
                    </a:solidFill>
                    <a:latin typeface="Arial"/>
                  </a:rPr>
                  <a:t>Months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2D2D2D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0ddd8"/>
              </a:solidFill>
              <a:prstDash val="dash"/>
              <a:round/>
            </a:ln>
          </c:spPr>
        </c:majorGridlines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b="0" i="0" u="none" strike="noStrike">
                    <a:solidFill>
                      <a:srgbClr val="000000"/>
                    </a:solidFill>
                    <a:latin typeface="Arial"/>
                  </a:rPr>
                  <a:t>Net Position (USD)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2D2D2D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100">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7yumhzecv3nhg/mnt/agents/output/cobot-ppt/images/4_CNC_Machine_Loading_and_Tending_Made.png">    </p:cNvPr>
          <p:cNvPicPr>
            <a:picLocks noChangeAspect="1"/>
          </p:cNvPicPr>
          <p:nvPr/>
        </p:nvPicPr>
        <p:blipFill>
          <a:blip r:embed="rId1"/>
          <a:srcRect l="0" r="0" t="12500" b="12500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rotWithShape="1" flip="none">
            <a:gsLst>
              <a:gs pos="0">
                <a:srgbClr val="1A1A1A">
                  <a:alpha val="95000"/>
                </a:srgbClr>
              </a:gs>
              <a:gs pos="55000">
                <a:srgbClr val="1A1A1A">
                  <a:alpha val="80000"/>
                </a:srgbClr>
              </a:gs>
              <a:gs pos="100000">
                <a:srgbClr val="1A1A1A">
                  <a:alpha val="40000"/>
                </a:srgbClr>
              </a:gs>
            </a:gsLst>
            <a:lin ang="0" scaled="1"/>
          </a:gra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62000" y="2540000"/>
            <a:ext cx="1016000" cy="508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5" name="Text 2"/>
          <p:cNvSpPr/>
          <p:nvPr/>
        </p:nvSpPr>
        <p:spPr>
          <a:xfrm>
            <a:off x="762000" y="2667000"/>
            <a:ext cx="8890000" cy="2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15000"/>
              </a:lnSpc>
            </a:pPr>
            <a:r>
              <a:rPr lang="en-US" sz="4800" spc="2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 PROCUREMENT</a:t>
            </a:r>
            <a:endParaRPr lang="en-US" sz="4800" dirty="0"/>
          </a:p>
          <a:p>
            <a:pPr algn="l">
              <a:lnSpc>
                <a:spcPct val="115000"/>
              </a:lnSpc>
            </a:pPr>
            <a:r>
              <a:rPr lang="en-US" sz="4800" spc="2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GUIDE FOR FURNITURE</a:t>
            </a:r>
            <a:endParaRPr lang="en-US" sz="4800" dirty="0"/>
          </a:p>
          <a:p>
            <a:pPr algn="l">
              <a:lnSpc>
                <a:spcPct val="115000"/>
              </a:lnSpc>
            </a:pPr>
            <a:r>
              <a:rPr lang="en-US" sz="4800" spc="2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CNC AUTOMATION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762000" y="5308600"/>
            <a:ext cx="7620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2000" dirty="0">
                <a:solidFill>
                  <a:srgbClr val="B0B0B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 Staff Toolkit for Evaluating Shenzhen Robot</a:t>
            </a:r>
            <a:endParaRPr lang="en-US" sz="2000" dirty="0"/>
          </a:p>
          <a:p>
            <a:pPr algn="l">
              <a:lnSpc>
                <a:spcPct val="150000"/>
              </a:lnSpc>
            </a:pPr>
            <a:r>
              <a:rPr lang="en-US" sz="2000" dirty="0">
                <a:solidFill>
                  <a:srgbClr val="B0B0B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Consultants &amp; Selecting the Right Collaborative Robot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762000" y="8255000"/>
            <a:ext cx="14732000" cy="25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8" name="Text 5"/>
          <p:cNvSpPr/>
          <p:nvPr/>
        </p:nvSpPr>
        <p:spPr>
          <a:xfrm>
            <a:off x="762000" y="8382000"/>
            <a:ext cx="381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12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JULY 2026  /  FURNITURE MANUFACTURING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7yumhzecv3nhg/mnt/agents/output/cobot-ppt/images/5_Shenzhen_Top_Things_to_Do_the_China.png">    </p:cNvPr>
          <p:cNvPicPr>
            <a:picLocks noChangeAspect="1"/>
          </p:cNvPicPr>
          <p:nvPr/>
        </p:nvPicPr>
        <p:blipFill>
          <a:blip r:embed="rId1"/>
          <a:srcRect l="0" r="0" t="7802" b="7802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rotWithShape="1" flip="none">
            <a:gsLst>
              <a:gs pos="0">
                <a:srgbClr val="1A1A1A">
                  <a:alpha val="94000"/>
                </a:srgbClr>
              </a:gs>
              <a:gs pos="50000">
                <a:srgbClr val="1A1A1A">
                  <a:alpha val="80000"/>
                </a:srgbClr>
              </a:gs>
              <a:gs pos="100000">
                <a:srgbClr val="1A1A1A">
                  <a:alpha val="53000"/>
                </a:srgbClr>
              </a:gs>
            </a:gsLst>
            <a:lin ang="0" scaled="1"/>
          </a:gra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762000" y="2540000"/>
            <a:ext cx="2540000" cy="1397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96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03</a:t>
            </a:r>
            <a:endParaRPr lang="en-US" sz="9600" dirty="0"/>
          </a:p>
        </p:txBody>
      </p:sp>
      <p:sp>
        <p:nvSpPr>
          <p:cNvPr id="5" name="Text 2"/>
          <p:cNvSpPr/>
          <p:nvPr/>
        </p:nvSpPr>
        <p:spPr>
          <a:xfrm>
            <a:off x="762000" y="4064000"/>
            <a:ext cx="10414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800" spc="2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EVALUATING SHENZHEN CONSULTANTS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762000" y="4889500"/>
            <a:ext cx="762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8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How to find, vet, and select the right robot integrator in Shenzhen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762000" y="5461000"/>
            <a:ext cx="1270000" cy="38100"/>
          </a:xfrm>
          <a:prstGeom prst="rect">
            <a:avLst/>
          </a:prstGeom>
          <a:solidFill>
            <a:srgbClr val="E8913A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2000" y="571500"/>
            <a:ext cx="50800" cy="406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3" name="Text 1"/>
          <p:cNvSpPr/>
          <p:nvPr/>
        </p:nvSpPr>
        <p:spPr>
          <a:xfrm>
            <a:off x="965200" y="533400"/>
            <a:ext cx="11430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lang="en-US" sz="28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Shenzhen Robot Ecosystem: 40+ Integrators Ready to Help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62000" y="1270000"/>
            <a:ext cx="7874000" cy="50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5000"/>
              </a:lnSpc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"Shenzhen Army"</a:t>
            </a:r>
            <a:endParaRPr lang="en-US" sz="1500" dirty="0"/>
          </a:p>
          <a:p>
            <a:pPr algn="l">
              <a:lnSpc>
                <a:spcPct val="155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Shenzhen has over </a:t>
            </a:r>
            <a:pPr algn="l">
              <a:lnSpc>
                <a:spcPct val="155000"/>
              </a:lnSpc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40 established system integrators</a:t>
            </a:r>
            <a:pPr algn="l">
              <a:lnSpc>
                <a:spcPct val="155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the largest and most advanced contingent in China. These companies don't just sell robot arms — they analyze your process, match the right robot, design custom end-of-arm tooling, handle PLC programming, and deliver turnkey solutions.</a:t>
            </a:r>
            <a:endParaRPr lang="en-US" sz="1500" dirty="0"/>
          </a:p>
          <a:p>
            <a:pPr algn="l">
              <a:lnSpc>
                <a:spcPct val="155000"/>
              </a:lnSpc>
              <a:spcBef>
                <a:spcPts val="1200"/>
              </a:spcBef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Shenzhen-Based Manufacturers</a:t>
            </a:r>
            <a:endParaRPr lang="en-US" sz="1500" dirty="0"/>
          </a:p>
          <a:p>
            <a:pPr algn="l">
              <a:lnSpc>
                <a:spcPct val="155000"/>
              </a:lnSpc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Dobot</a:t>
            </a:r>
            <a:pPr algn="l">
              <a:lnSpc>
                <a:spcPct val="155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55,000+ units shipped to 100+ countries. Contact: </a:t>
            </a:r>
            <a:pPr algn="l">
              <a:lnSpc>
                <a:spcPct val="155000"/>
              </a:lnSpc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sales@dobot-robots.com</a:t>
            </a:r>
            <a:endParaRPr lang="en-US" sz="1500" dirty="0"/>
          </a:p>
          <a:p>
            <a:pPr algn="l">
              <a:lnSpc>
                <a:spcPct val="155000"/>
              </a:lnSpc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Han's Robot</a:t>
            </a:r>
            <a:pPr algn="l">
              <a:lnSpc>
                <a:spcPct val="155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Cobots 3-12kg, CE certified</a:t>
            </a:r>
            <a:endParaRPr lang="en-US" sz="1500" dirty="0"/>
          </a:p>
          <a:p>
            <a:pPr algn="l">
              <a:lnSpc>
                <a:spcPct val="155000"/>
              </a:lnSpc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Inovance</a:t>
            </a:r>
            <a:pPr algn="l">
              <a:lnSpc>
                <a:spcPct val="155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Full automation ecosystem (PLC, servo, CNC)</a:t>
            </a:r>
            <a:endParaRPr lang="en-US" sz="1500" dirty="0"/>
          </a:p>
          <a:p>
            <a:pPr algn="l">
              <a:lnSpc>
                <a:spcPct val="155000"/>
              </a:lnSpc>
              <a:spcBef>
                <a:spcPts val="1200"/>
              </a:spcBef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Integrators to Contact</a:t>
            </a:r>
            <a:endParaRPr lang="en-US" sz="1500" dirty="0"/>
          </a:p>
          <a:p>
            <a:pPr algn="l">
              <a:lnSpc>
                <a:spcPct val="155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Leibo Technology, Lianshuo Automation, Orange Automation, Siprui Robot, Jashi Robot, Rongde Robot, Shengterida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9144000" y="1270000"/>
            <a:ext cx="6350000" cy="5080000"/>
          </a:xfrm>
          <a:prstGeom prst="rect">
            <a:avLst/>
          </a:prstGeom>
          <a:solidFill>
            <a:srgbClr val="2D2D2D"/>
          </a:solidFill>
          <a:ln/>
        </p:spPr>
      </p:sp>
      <p:sp>
        <p:nvSpPr>
          <p:cNvPr id="6" name="Text 4"/>
          <p:cNvSpPr/>
          <p:nvPr/>
        </p:nvSpPr>
        <p:spPr>
          <a:xfrm>
            <a:off x="9525000" y="1524000"/>
            <a:ext cx="2540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56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40+</a:t>
            </a:r>
            <a:endParaRPr lang="en-US" sz="5600" dirty="0"/>
          </a:p>
        </p:txBody>
      </p:sp>
      <p:sp>
        <p:nvSpPr>
          <p:cNvPr id="7" name="Text 5"/>
          <p:cNvSpPr/>
          <p:nvPr/>
        </p:nvSpPr>
        <p:spPr>
          <a:xfrm>
            <a:off x="9525000" y="2476500"/>
            <a:ext cx="2540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5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System Integrators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9525000" y="2921000"/>
            <a:ext cx="5588000" cy="12700"/>
          </a:xfrm>
          <a:prstGeom prst="rect">
            <a:avLst/>
          </a:prstGeom>
          <a:solidFill>
            <a:srgbClr val="5A5A5A"/>
          </a:solidFill>
          <a:ln/>
        </p:spPr>
      </p:sp>
      <p:sp>
        <p:nvSpPr>
          <p:cNvPr id="9" name="Text 7"/>
          <p:cNvSpPr/>
          <p:nvPr/>
        </p:nvSpPr>
        <p:spPr>
          <a:xfrm>
            <a:off x="9525000" y="3175000"/>
            <a:ext cx="2540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56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100+</a:t>
            </a:r>
            <a:endParaRPr lang="en-US" sz="5600" dirty="0"/>
          </a:p>
        </p:txBody>
      </p:sp>
      <p:sp>
        <p:nvSpPr>
          <p:cNvPr id="10" name="Text 8"/>
          <p:cNvSpPr/>
          <p:nvPr/>
        </p:nvSpPr>
        <p:spPr>
          <a:xfrm>
            <a:off x="9525000" y="4127500"/>
            <a:ext cx="2794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5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Countries Exported To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9525000" y="4572000"/>
            <a:ext cx="5588000" cy="12700"/>
          </a:xfrm>
          <a:prstGeom prst="rect">
            <a:avLst/>
          </a:prstGeom>
          <a:solidFill>
            <a:srgbClr val="5A5A5A"/>
          </a:solidFill>
          <a:ln/>
        </p:spPr>
      </p:sp>
      <p:sp>
        <p:nvSpPr>
          <p:cNvPr id="12" name="Text 10"/>
          <p:cNvSpPr/>
          <p:nvPr/>
        </p:nvSpPr>
        <p:spPr>
          <a:xfrm>
            <a:off x="9525000" y="4826000"/>
            <a:ext cx="2540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56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55K+</a:t>
            </a:r>
            <a:endParaRPr lang="en-US" sz="5600" dirty="0"/>
          </a:p>
        </p:txBody>
      </p:sp>
      <p:sp>
        <p:nvSpPr>
          <p:cNvPr id="13" name="Text 11"/>
          <p:cNvSpPr/>
          <p:nvPr/>
        </p:nvSpPr>
        <p:spPr>
          <a:xfrm>
            <a:off x="9525000" y="5778500"/>
            <a:ext cx="3175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5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Dobot Units Shipped Globally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762000" y="6540500"/>
            <a:ext cx="14732000" cy="8890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15" name="Shape 13"/>
          <p:cNvSpPr/>
          <p:nvPr/>
        </p:nvSpPr>
        <p:spPr>
          <a:xfrm>
            <a:off x="1079500" y="67310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2863" y="57150"/>
                </a:moveTo>
                <a:cubicBezTo>
                  <a:pt x="19199" y="57150"/>
                  <a:pt x="0" y="76349"/>
                  <a:pt x="0" y="100013"/>
                </a:cubicBezTo>
                <a:cubicBezTo>
                  <a:pt x="0" y="113496"/>
                  <a:pt x="6340" y="126176"/>
                  <a:pt x="17145" y="134303"/>
                </a:cubicBezTo>
                <a:lnTo>
                  <a:pt x="202883" y="273606"/>
                </a:lnTo>
                <a:cubicBezTo>
                  <a:pt x="218152" y="285036"/>
                  <a:pt x="239048" y="285036"/>
                  <a:pt x="254318" y="273606"/>
                </a:cubicBezTo>
                <a:lnTo>
                  <a:pt x="440055" y="134302"/>
                </a:lnTo>
                <a:cubicBezTo>
                  <a:pt x="450860" y="126176"/>
                  <a:pt x="457200" y="113496"/>
                  <a:pt x="457200" y="100012"/>
                </a:cubicBezTo>
                <a:cubicBezTo>
                  <a:pt x="457200" y="76349"/>
                  <a:pt x="438001" y="57150"/>
                  <a:pt x="414338" y="57150"/>
                </a:cubicBezTo>
                <a:lnTo>
                  <a:pt x="42863" y="57150"/>
                </a:lnTo>
                <a:close/>
                <a:moveTo>
                  <a:pt x="0" y="175022"/>
                </a:moveTo>
                <a:lnTo>
                  <a:pt x="0" y="342900"/>
                </a:lnTo>
                <a:cubicBezTo>
                  <a:pt x="0" y="374422"/>
                  <a:pt x="25628" y="400050"/>
                  <a:pt x="57150" y="400050"/>
                </a:cubicBezTo>
                <a:lnTo>
                  <a:pt x="400050" y="400050"/>
                </a:lnTo>
                <a:cubicBezTo>
                  <a:pt x="431572" y="400050"/>
                  <a:pt x="457200" y="374422"/>
                  <a:pt x="457200" y="342900"/>
                </a:cubicBezTo>
                <a:lnTo>
                  <a:pt x="457200" y="175022"/>
                </a:lnTo>
                <a:lnTo>
                  <a:pt x="280035" y="307896"/>
                </a:lnTo>
                <a:cubicBezTo>
                  <a:pt x="249585" y="330756"/>
                  <a:pt x="207615" y="330756"/>
                  <a:pt x="177165" y="307896"/>
                </a:cubicBezTo>
                <a:lnTo>
                  <a:pt x="0" y="175022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6" name="Text 14"/>
          <p:cNvSpPr/>
          <p:nvPr/>
        </p:nvSpPr>
        <p:spPr>
          <a:xfrm>
            <a:off x="1714500" y="6604000"/>
            <a:ext cx="1346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First Contact: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Dobot — sales@dobot-robots.com  |  Website: dobot-robots.com  |  Listed on HK Stock Exchange (SEHK: 2432)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762000" y="8890000"/>
            <a:ext cx="14732000" cy="25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18" name="Text 16"/>
          <p:cNvSpPr/>
          <p:nvPr/>
        </p:nvSpPr>
        <p:spPr>
          <a:xfrm>
            <a:off x="14732000" y="8915400"/>
            <a:ext cx="762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11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2000" y="571500"/>
            <a:ext cx="50800" cy="406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3" name="Text 1"/>
          <p:cNvSpPr/>
          <p:nvPr/>
        </p:nvSpPr>
        <p:spPr>
          <a:xfrm>
            <a:off x="965200" y="533400"/>
            <a:ext cx="12700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lang="en-US" sz="28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Evaluation Checklist: 10 Questions to Ask Every Consultant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89000" y="13335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304800"/>
                </a:moveTo>
                <a:cubicBezTo>
                  <a:pt x="236512" y="304800"/>
                  <a:pt x="304800" y="236512"/>
                  <a:pt x="304800" y="152400"/>
                </a:cubicBezTo>
                <a:cubicBezTo>
                  <a:pt x="304800" y="68288"/>
                  <a:pt x="236512" y="0"/>
                  <a:pt x="152400" y="0"/>
                </a:cubicBezTo>
                <a:cubicBezTo>
                  <a:pt x="68288" y="0"/>
                  <a:pt x="0" y="68288"/>
                  <a:pt x="0" y="152400"/>
                </a:cubicBezTo>
                <a:cubicBezTo>
                  <a:pt x="0" y="236512"/>
                  <a:pt x="68288" y="304800"/>
                  <a:pt x="152400" y="304800"/>
                </a:cubicBezTo>
                <a:close/>
                <a:moveTo>
                  <a:pt x="202644" y="126623"/>
                </a:moveTo>
                <a:lnTo>
                  <a:pt x="155019" y="202823"/>
                </a:lnTo>
                <a:cubicBezTo>
                  <a:pt x="152519" y="206812"/>
                  <a:pt x="148233" y="209312"/>
                  <a:pt x="143530" y="209550"/>
                </a:cubicBezTo>
                <a:cubicBezTo>
                  <a:pt x="138827" y="209788"/>
                  <a:pt x="134302" y="207645"/>
                  <a:pt x="131505" y="203835"/>
                </a:cubicBezTo>
                <a:lnTo>
                  <a:pt x="102930" y="165735"/>
                </a:lnTo>
                <a:cubicBezTo>
                  <a:pt x="98167" y="159425"/>
                  <a:pt x="99477" y="150495"/>
                  <a:pt x="105787" y="145733"/>
                </a:cubicBezTo>
                <a:cubicBezTo>
                  <a:pt x="112097" y="140970"/>
                  <a:pt x="121027" y="142280"/>
                  <a:pt x="125790" y="148590"/>
                </a:cubicBezTo>
                <a:lnTo>
                  <a:pt x="141863" y="170021"/>
                </a:lnTo>
                <a:lnTo>
                  <a:pt x="178415" y="111502"/>
                </a:lnTo>
                <a:cubicBezTo>
                  <a:pt x="182582" y="104835"/>
                  <a:pt x="191393" y="102751"/>
                  <a:pt x="198120" y="106978"/>
                </a:cubicBezTo>
                <a:cubicBezTo>
                  <a:pt x="204847" y="111204"/>
                  <a:pt x="206871" y="119955"/>
                  <a:pt x="202644" y="126683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5" name="Text 3"/>
          <p:cNvSpPr/>
          <p:nvPr/>
        </p:nvSpPr>
        <p:spPr>
          <a:xfrm>
            <a:off x="1333500" y="1270000"/>
            <a:ext cx="6223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 Experience: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Have you done CNC tending for furniture or woodworking before? Ask for photos, videos, or references.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382000" y="13335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304800"/>
                </a:moveTo>
                <a:cubicBezTo>
                  <a:pt x="236512" y="304800"/>
                  <a:pt x="304800" y="236512"/>
                  <a:pt x="304800" y="152400"/>
                </a:cubicBezTo>
                <a:cubicBezTo>
                  <a:pt x="304800" y="68288"/>
                  <a:pt x="236512" y="0"/>
                  <a:pt x="152400" y="0"/>
                </a:cubicBezTo>
                <a:cubicBezTo>
                  <a:pt x="68288" y="0"/>
                  <a:pt x="0" y="68288"/>
                  <a:pt x="0" y="152400"/>
                </a:cubicBezTo>
                <a:cubicBezTo>
                  <a:pt x="0" y="236512"/>
                  <a:pt x="68288" y="304800"/>
                  <a:pt x="152400" y="304800"/>
                </a:cubicBezTo>
                <a:close/>
                <a:moveTo>
                  <a:pt x="202644" y="126623"/>
                </a:moveTo>
                <a:lnTo>
                  <a:pt x="155019" y="202823"/>
                </a:lnTo>
                <a:cubicBezTo>
                  <a:pt x="152519" y="206812"/>
                  <a:pt x="148233" y="209312"/>
                  <a:pt x="143530" y="209550"/>
                </a:cubicBezTo>
                <a:cubicBezTo>
                  <a:pt x="138827" y="209788"/>
                  <a:pt x="134302" y="207645"/>
                  <a:pt x="131505" y="203835"/>
                </a:cubicBezTo>
                <a:lnTo>
                  <a:pt x="102930" y="165735"/>
                </a:lnTo>
                <a:cubicBezTo>
                  <a:pt x="98167" y="159425"/>
                  <a:pt x="99477" y="150495"/>
                  <a:pt x="105787" y="145733"/>
                </a:cubicBezTo>
                <a:cubicBezTo>
                  <a:pt x="112097" y="140970"/>
                  <a:pt x="121027" y="142280"/>
                  <a:pt x="125790" y="148590"/>
                </a:cubicBezTo>
                <a:lnTo>
                  <a:pt x="141863" y="170021"/>
                </a:lnTo>
                <a:lnTo>
                  <a:pt x="178415" y="111502"/>
                </a:lnTo>
                <a:cubicBezTo>
                  <a:pt x="182582" y="104835"/>
                  <a:pt x="191393" y="102751"/>
                  <a:pt x="198120" y="106978"/>
                </a:cubicBezTo>
                <a:cubicBezTo>
                  <a:pt x="204847" y="111204"/>
                  <a:pt x="206871" y="119955"/>
                  <a:pt x="202644" y="126683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7" name="Text 5"/>
          <p:cNvSpPr/>
          <p:nvPr/>
        </p:nvSpPr>
        <p:spPr>
          <a:xfrm>
            <a:off x="8826500" y="1270000"/>
            <a:ext cx="6604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2. Robot Recommendation: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What models do you recommend for our panel sizes and why? They should explain payload/reach calculations.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89000" y="21590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304800"/>
                </a:moveTo>
                <a:cubicBezTo>
                  <a:pt x="236512" y="304800"/>
                  <a:pt x="304800" y="236512"/>
                  <a:pt x="304800" y="152400"/>
                </a:cubicBezTo>
                <a:cubicBezTo>
                  <a:pt x="304800" y="68288"/>
                  <a:pt x="236512" y="0"/>
                  <a:pt x="152400" y="0"/>
                </a:cubicBezTo>
                <a:cubicBezTo>
                  <a:pt x="68288" y="0"/>
                  <a:pt x="0" y="68288"/>
                  <a:pt x="0" y="152400"/>
                </a:cubicBezTo>
                <a:cubicBezTo>
                  <a:pt x="0" y="236512"/>
                  <a:pt x="68288" y="304800"/>
                  <a:pt x="152400" y="304800"/>
                </a:cubicBezTo>
                <a:close/>
                <a:moveTo>
                  <a:pt x="202644" y="126623"/>
                </a:moveTo>
                <a:lnTo>
                  <a:pt x="155019" y="202823"/>
                </a:lnTo>
                <a:cubicBezTo>
                  <a:pt x="152519" y="206812"/>
                  <a:pt x="148233" y="209312"/>
                  <a:pt x="143530" y="209550"/>
                </a:cubicBezTo>
                <a:cubicBezTo>
                  <a:pt x="138827" y="209788"/>
                  <a:pt x="134302" y="207645"/>
                  <a:pt x="131505" y="203835"/>
                </a:cubicBezTo>
                <a:lnTo>
                  <a:pt x="102930" y="165735"/>
                </a:lnTo>
                <a:cubicBezTo>
                  <a:pt x="98167" y="159425"/>
                  <a:pt x="99477" y="150495"/>
                  <a:pt x="105787" y="145733"/>
                </a:cubicBezTo>
                <a:cubicBezTo>
                  <a:pt x="112097" y="140970"/>
                  <a:pt x="121027" y="142280"/>
                  <a:pt x="125790" y="148590"/>
                </a:cubicBezTo>
                <a:lnTo>
                  <a:pt x="141863" y="170021"/>
                </a:lnTo>
                <a:lnTo>
                  <a:pt x="178415" y="111502"/>
                </a:lnTo>
                <a:cubicBezTo>
                  <a:pt x="182582" y="104835"/>
                  <a:pt x="191393" y="102751"/>
                  <a:pt x="198120" y="106978"/>
                </a:cubicBezTo>
                <a:cubicBezTo>
                  <a:pt x="204847" y="111204"/>
                  <a:pt x="206871" y="119955"/>
                  <a:pt x="202644" y="126683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9" name="Text 7"/>
          <p:cNvSpPr/>
          <p:nvPr/>
        </p:nvSpPr>
        <p:spPr>
          <a:xfrm>
            <a:off x="1333500" y="2095500"/>
            <a:ext cx="6223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3. References: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Can you provide references from Southeast Asia or similar furniture manufacturers?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8382000" y="21590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304800"/>
                </a:moveTo>
                <a:cubicBezTo>
                  <a:pt x="236512" y="304800"/>
                  <a:pt x="304800" y="236512"/>
                  <a:pt x="304800" y="152400"/>
                </a:cubicBezTo>
                <a:cubicBezTo>
                  <a:pt x="304800" y="68288"/>
                  <a:pt x="236512" y="0"/>
                  <a:pt x="152400" y="0"/>
                </a:cubicBezTo>
                <a:cubicBezTo>
                  <a:pt x="68288" y="0"/>
                  <a:pt x="0" y="68288"/>
                  <a:pt x="0" y="152400"/>
                </a:cubicBezTo>
                <a:cubicBezTo>
                  <a:pt x="0" y="236512"/>
                  <a:pt x="68288" y="304800"/>
                  <a:pt x="152400" y="304800"/>
                </a:cubicBezTo>
                <a:close/>
                <a:moveTo>
                  <a:pt x="202644" y="126623"/>
                </a:moveTo>
                <a:lnTo>
                  <a:pt x="155019" y="202823"/>
                </a:lnTo>
                <a:cubicBezTo>
                  <a:pt x="152519" y="206812"/>
                  <a:pt x="148233" y="209312"/>
                  <a:pt x="143530" y="209550"/>
                </a:cubicBezTo>
                <a:cubicBezTo>
                  <a:pt x="138827" y="209788"/>
                  <a:pt x="134302" y="207645"/>
                  <a:pt x="131505" y="203835"/>
                </a:cubicBezTo>
                <a:lnTo>
                  <a:pt x="102930" y="165735"/>
                </a:lnTo>
                <a:cubicBezTo>
                  <a:pt x="98167" y="159425"/>
                  <a:pt x="99477" y="150495"/>
                  <a:pt x="105787" y="145733"/>
                </a:cubicBezTo>
                <a:cubicBezTo>
                  <a:pt x="112097" y="140970"/>
                  <a:pt x="121027" y="142280"/>
                  <a:pt x="125790" y="148590"/>
                </a:cubicBezTo>
                <a:lnTo>
                  <a:pt x="141863" y="170021"/>
                </a:lnTo>
                <a:lnTo>
                  <a:pt x="178415" y="111502"/>
                </a:lnTo>
                <a:cubicBezTo>
                  <a:pt x="182582" y="104835"/>
                  <a:pt x="191393" y="102751"/>
                  <a:pt x="198120" y="106978"/>
                </a:cubicBezTo>
                <a:cubicBezTo>
                  <a:pt x="204847" y="111204"/>
                  <a:pt x="206871" y="119955"/>
                  <a:pt x="202644" y="126683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11" name="Text 9"/>
          <p:cNvSpPr/>
          <p:nvPr/>
        </p:nvSpPr>
        <p:spPr>
          <a:xfrm>
            <a:off x="8826500" y="2095500"/>
            <a:ext cx="6604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4. Quotation Detail: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Is your quote line-itemized? It must include robot, gripper, feeder, interface, safety, integration, and training.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89000" y="29845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304800"/>
                </a:moveTo>
                <a:cubicBezTo>
                  <a:pt x="236512" y="304800"/>
                  <a:pt x="304800" y="236512"/>
                  <a:pt x="304800" y="152400"/>
                </a:cubicBezTo>
                <a:cubicBezTo>
                  <a:pt x="304800" y="68288"/>
                  <a:pt x="236512" y="0"/>
                  <a:pt x="152400" y="0"/>
                </a:cubicBezTo>
                <a:cubicBezTo>
                  <a:pt x="68288" y="0"/>
                  <a:pt x="0" y="68288"/>
                  <a:pt x="0" y="152400"/>
                </a:cubicBezTo>
                <a:cubicBezTo>
                  <a:pt x="0" y="236512"/>
                  <a:pt x="68288" y="304800"/>
                  <a:pt x="152400" y="304800"/>
                </a:cubicBezTo>
                <a:close/>
                <a:moveTo>
                  <a:pt x="202644" y="126623"/>
                </a:moveTo>
                <a:lnTo>
                  <a:pt x="155019" y="202823"/>
                </a:lnTo>
                <a:cubicBezTo>
                  <a:pt x="152519" y="206812"/>
                  <a:pt x="148233" y="209312"/>
                  <a:pt x="143530" y="209550"/>
                </a:cubicBezTo>
                <a:cubicBezTo>
                  <a:pt x="138827" y="209788"/>
                  <a:pt x="134302" y="207645"/>
                  <a:pt x="131505" y="203835"/>
                </a:cubicBezTo>
                <a:lnTo>
                  <a:pt x="102930" y="165735"/>
                </a:lnTo>
                <a:cubicBezTo>
                  <a:pt x="98167" y="159425"/>
                  <a:pt x="99477" y="150495"/>
                  <a:pt x="105787" y="145733"/>
                </a:cubicBezTo>
                <a:cubicBezTo>
                  <a:pt x="112097" y="140970"/>
                  <a:pt x="121027" y="142280"/>
                  <a:pt x="125790" y="148590"/>
                </a:cubicBezTo>
                <a:lnTo>
                  <a:pt x="141863" y="170021"/>
                </a:lnTo>
                <a:lnTo>
                  <a:pt x="178415" y="111502"/>
                </a:lnTo>
                <a:cubicBezTo>
                  <a:pt x="182582" y="104835"/>
                  <a:pt x="191393" y="102751"/>
                  <a:pt x="198120" y="106978"/>
                </a:cubicBezTo>
                <a:cubicBezTo>
                  <a:pt x="204847" y="111204"/>
                  <a:pt x="206871" y="119955"/>
                  <a:pt x="202644" y="126683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13" name="Text 11"/>
          <p:cNvSpPr/>
          <p:nvPr/>
        </p:nvSpPr>
        <p:spPr>
          <a:xfrm>
            <a:off x="1333500" y="2921000"/>
            <a:ext cx="6223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5. Installation Support: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Do you provide on-site commissioning at our Philippines facility? What does it cost?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8382000" y="29845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304800"/>
                </a:moveTo>
                <a:cubicBezTo>
                  <a:pt x="236512" y="304800"/>
                  <a:pt x="304800" y="236512"/>
                  <a:pt x="304800" y="152400"/>
                </a:cubicBezTo>
                <a:cubicBezTo>
                  <a:pt x="304800" y="68288"/>
                  <a:pt x="236512" y="0"/>
                  <a:pt x="152400" y="0"/>
                </a:cubicBezTo>
                <a:cubicBezTo>
                  <a:pt x="68288" y="0"/>
                  <a:pt x="0" y="68288"/>
                  <a:pt x="0" y="152400"/>
                </a:cubicBezTo>
                <a:cubicBezTo>
                  <a:pt x="0" y="236512"/>
                  <a:pt x="68288" y="304800"/>
                  <a:pt x="152400" y="304800"/>
                </a:cubicBezTo>
                <a:close/>
                <a:moveTo>
                  <a:pt x="202644" y="126623"/>
                </a:moveTo>
                <a:lnTo>
                  <a:pt x="155019" y="202823"/>
                </a:lnTo>
                <a:cubicBezTo>
                  <a:pt x="152519" y="206812"/>
                  <a:pt x="148233" y="209312"/>
                  <a:pt x="143530" y="209550"/>
                </a:cubicBezTo>
                <a:cubicBezTo>
                  <a:pt x="138827" y="209788"/>
                  <a:pt x="134302" y="207645"/>
                  <a:pt x="131505" y="203835"/>
                </a:cubicBezTo>
                <a:lnTo>
                  <a:pt x="102930" y="165735"/>
                </a:lnTo>
                <a:cubicBezTo>
                  <a:pt x="98167" y="159425"/>
                  <a:pt x="99477" y="150495"/>
                  <a:pt x="105787" y="145733"/>
                </a:cubicBezTo>
                <a:cubicBezTo>
                  <a:pt x="112097" y="140970"/>
                  <a:pt x="121027" y="142280"/>
                  <a:pt x="125790" y="148590"/>
                </a:cubicBezTo>
                <a:lnTo>
                  <a:pt x="141863" y="170021"/>
                </a:lnTo>
                <a:lnTo>
                  <a:pt x="178415" y="111502"/>
                </a:lnTo>
                <a:cubicBezTo>
                  <a:pt x="182582" y="104835"/>
                  <a:pt x="191393" y="102751"/>
                  <a:pt x="198120" y="106978"/>
                </a:cubicBezTo>
                <a:cubicBezTo>
                  <a:pt x="204847" y="111204"/>
                  <a:pt x="206871" y="119955"/>
                  <a:pt x="202644" y="126683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15" name="Text 13"/>
          <p:cNvSpPr/>
          <p:nvPr/>
        </p:nvSpPr>
        <p:spPr>
          <a:xfrm>
            <a:off x="8826500" y="2921000"/>
            <a:ext cx="6604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6. Warranty &amp; Parts: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What is the warranty period? How quickly can you ship spare parts to the Philippines?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889000" y="38100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304800"/>
                </a:moveTo>
                <a:cubicBezTo>
                  <a:pt x="236512" y="304800"/>
                  <a:pt x="304800" y="236512"/>
                  <a:pt x="304800" y="152400"/>
                </a:cubicBezTo>
                <a:cubicBezTo>
                  <a:pt x="304800" y="68288"/>
                  <a:pt x="236512" y="0"/>
                  <a:pt x="152400" y="0"/>
                </a:cubicBezTo>
                <a:cubicBezTo>
                  <a:pt x="68288" y="0"/>
                  <a:pt x="0" y="68288"/>
                  <a:pt x="0" y="152400"/>
                </a:cubicBezTo>
                <a:cubicBezTo>
                  <a:pt x="0" y="236512"/>
                  <a:pt x="68288" y="304800"/>
                  <a:pt x="152400" y="304800"/>
                </a:cubicBezTo>
                <a:close/>
                <a:moveTo>
                  <a:pt x="202644" y="126623"/>
                </a:moveTo>
                <a:lnTo>
                  <a:pt x="155019" y="202823"/>
                </a:lnTo>
                <a:cubicBezTo>
                  <a:pt x="152519" y="206812"/>
                  <a:pt x="148233" y="209312"/>
                  <a:pt x="143530" y="209550"/>
                </a:cubicBezTo>
                <a:cubicBezTo>
                  <a:pt x="138827" y="209788"/>
                  <a:pt x="134302" y="207645"/>
                  <a:pt x="131505" y="203835"/>
                </a:cubicBezTo>
                <a:lnTo>
                  <a:pt x="102930" y="165735"/>
                </a:lnTo>
                <a:cubicBezTo>
                  <a:pt x="98167" y="159425"/>
                  <a:pt x="99477" y="150495"/>
                  <a:pt x="105787" y="145733"/>
                </a:cubicBezTo>
                <a:cubicBezTo>
                  <a:pt x="112097" y="140970"/>
                  <a:pt x="121027" y="142280"/>
                  <a:pt x="125790" y="148590"/>
                </a:cubicBezTo>
                <a:lnTo>
                  <a:pt x="141863" y="170021"/>
                </a:lnTo>
                <a:lnTo>
                  <a:pt x="178415" y="111502"/>
                </a:lnTo>
                <a:cubicBezTo>
                  <a:pt x="182582" y="104835"/>
                  <a:pt x="191393" y="102751"/>
                  <a:pt x="198120" y="106978"/>
                </a:cubicBezTo>
                <a:cubicBezTo>
                  <a:pt x="204847" y="111204"/>
                  <a:pt x="206871" y="119955"/>
                  <a:pt x="202644" y="126683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17" name="Text 15"/>
          <p:cNvSpPr/>
          <p:nvPr/>
        </p:nvSpPr>
        <p:spPr>
          <a:xfrm>
            <a:off x="1333500" y="3746500"/>
            <a:ext cx="6223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7. Language: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Can your team communicate in English? Are manuals and programming interfaces available in English?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8382000" y="38100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304800"/>
                </a:moveTo>
                <a:cubicBezTo>
                  <a:pt x="236512" y="304800"/>
                  <a:pt x="304800" y="236512"/>
                  <a:pt x="304800" y="152400"/>
                </a:cubicBezTo>
                <a:cubicBezTo>
                  <a:pt x="304800" y="68288"/>
                  <a:pt x="236512" y="0"/>
                  <a:pt x="152400" y="0"/>
                </a:cubicBezTo>
                <a:cubicBezTo>
                  <a:pt x="68288" y="0"/>
                  <a:pt x="0" y="68288"/>
                  <a:pt x="0" y="152400"/>
                </a:cubicBezTo>
                <a:cubicBezTo>
                  <a:pt x="0" y="236512"/>
                  <a:pt x="68288" y="304800"/>
                  <a:pt x="152400" y="304800"/>
                </a:cubicBezTo>
                <a:close/>
                <a:moveTo>
                  <a:pt x="202644" y="126623"/>
                </a:moveTo>
                <a:lnTo>
                  <a:pt x="155019" y="202823"/>
                </a:lnTo>
                <a:cubicBezTo>
                  <a:pt x="152519" y="206812"/>
                  <a:pt x="148233" y="209312"/>
                  <a:pt x="143530" y="209550"/>
                </a:cubicBezTo>
                <a:cubicBezTo>
                  <a:pt x="138827" y="209788"/>
                  <a:pt x="134302" y="207645"/>
                  <a:pt x="131505" y="203835"/>
                </a:cubicBezTo>
                <a:lnTo>
                  <a:pt x="102930" y="165735"/>
                </a:lnTo>
                <a:cubicBezTo>
                  <a:pt x="98167" y="159425"/>
                  <a:pt x="99477" y="150495"/>
                  <a:pt x="105787" y="145733"/>
                </a:cubicBezTo>
                <a:cubicBezTo>
                  <a:pt x="112097" y="140970"/>
                  <a:pt x="121027" y="142280"/>
                  <a:pt x="125790" y="148590"/>
                </a:cubicBezTo>
                <a:lnTo>
                  <a:pt x="141863" y="170021"/>
                </a:lnTo>
                <a:lnTo>
                  <a:pt x="178415" y="111502"/>
                </a:lnTo>
                <a:cubicBezTo>
                  <a:pt x="182582" y="104835"/>
                  <a:pt x="191393" y="102751"/>
                  <a:pt x="198120" y="106978"/>
                </a:cubicBezTo>
                <a:cubicBezTo>
                  <a:pt x="204847" y="111204"/>
                  <a:pt x="206871" y="119955"/>
                  <a:pt x="202644" y="126683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19" name="Text 17"/>
          <p:cNvSpPr/>
          <p:nvPr/>
        </p:nvSpPr>
        <p:spPr>
          <a:xfrm>
            <a:off x="8826500" y="3746500"/>
            <a:ext cx="6604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8. Lead Time: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What is the production and shipping timeline from order to delivery at our facility?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889000" y="46355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304800"/>
                </a:moveTo>
                <a:cubicBezTo>
                  <a:pt x="236512" y="304800"/>
                  <a:pt x="304800" y="236512"/>
                  <a:pt x="304800" y="152400"/>
                </a:cubicBezTo>
                <a:cubicBezTo>
                  <a:pt x="304800" y="68288"/>
                  <a:pt x="236512" y="0"/>
                  <a:pt x="152400" y="0"/>
                </a:cubicBezTo>
                <a:cubicBezTo>
                  <a:pt x="68288" y="0"/>
                  <a:pt x="0" y="68288"/>
                  <a:pt x="0" y="152400"/>
                </a:cubicBezTo>
                <a:cubicBezTo>
                  <a:pt x="0" y="236512"/>
                  <a:pt x="68288" y="304800"/>
                  <a:pt x="152400" y="304800"/>
                </a:cubicBezTo>
                <a:close/>
                <a:moveTo>
                  <a:pt x="202644" y="126623"/>
                </a:moveTo>
                <a:lnTo>
                  <a:pt x="155019" y="202823"/>
                </a:lnTo>
                <a:cubicBezTo>
                  <a:pt x="152519" y="206812"/>
                  <a:pt x="148233" y="209312"/>
                  <a:pt x="143530" y="209550"/>
                </a:cubicBezTo>
                <a:cubicBezTo>
                  <a:pt x="138827" y="209788"/>
                  <a:pt x="134302" y="207645"/>
                  <a:pt x="131505" y="203835"/>
                </a:cubicBezTo>
                <a:lnTo>
                  <a:pt x="102930" y="165735"/>
                </a:lnTo>
                <a:cubicBezTo>
                  <a:pt x="98167" y="159425"/>
                  <a:pt x="99477" y="150495"/>
                  <a:pt x="105787" y="145733"/>
                </a:cubicBezTo>
                <a:cubicBezTo>
                  <a:pt x="112097" y="140970"/>
                  <a:pt x="121027" y="142280"/>
                  <a:pt x="125790" y="148590"/>
                </a:cubicBezTo>
                <a:lnTo>
                  <a:pt x="141863" y="170021"/>
                </a:lnTo>
                <a:lnTo>
                  <a:pt x="178415" y="111502"/>
                </a:lnTo>
                <a:cubicBezTo>
                  <a:pt x="182582" y="104835"/>
                  <a:pt x="191393" y="102751"/>
                  <a:pt x="198120" y="106978"/>
                </a:cubicBezTo>
                <a:cubicBezTo>
                  <a:pt x="204847" y="111204"/>
                  <a:pt x="206871" y="119955"/>
                  <a:pt x="202644" y="126683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21" name="Text 19"/>
          <p:cNvSpPr/>
          <p:nvPr/>
        </p:nvSpPr>
        <p:spPr>
          <a:xfrm>
            <a:off x="1333500" y="4572000"/>
            <a:ext cx="6223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9. Certifications: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Do you provide CE certification, export documentation, and HS codes for Philippine customs?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8382000" y="46355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304800"/>
                </a:moveTo>
                <a:cubicBezTo>
                  <a:pt x="236512" y="304800"/>
                  <a:pt x="304800" y="236512"/>
                  <a:pt x="304800" y="152400"/>
                </a:cubicBezTo>
                <a:cubicBezTo>
                  <a:pt x="304800" y="68288"/>
                  <a:pt x="236512" y="0"/>
                  <a:pt x="152400" y="0"/>
                </a:cubicBezTo>
                <a:cubicBezTo>
                  <a:pt x="68288" y="0"/>
                  <a:pt x="0" y="68288"/>
                  <a:pt x="0" y="152400"/>
                </a:cubicBezTo>
                <a:cubicBezTo>
                  <a:pt x="0" y="236512"/>
                  <a:pt x="68288" y="304800"/>
                  <a:pt x="152400" y="304800"/>
                </a:cubicBezTo>
                <a:close/>
                <a:moveTo>
                  <a:pt x="202644" y="126623"/>
                </a:moveTo>
                <a:lnTo>
                  <a:pt x="155019" y="202823"/>
                </a:lnTo>
                <a:cubicBezTo>
                  <a:pt x="152519" y="206812"/>
                  <a:pt x="148233" y="209312"/>
                  <a:pt x="143530" y="209550"/>
                </a:cubicBezTo>
                <a:cubicBezTo>
                  <a:pt x="138827" y="209788"/>
                  <a:pt x="134302" y="207645"/>
                  <a:pt x="131505" y="203835"/>
                </a:cubicBezTo>
                <a:lnTo>
                  <a:pt x="102930" y="165735"/>
                </a:lnTo>
                <a:cubicBezTo>
                  <a:pt x="98167" y="159425"/>
                  <a:pt x="99477" y="150495"/>
                  <a:pt x="105787" y="145733"/>
                </a:cubicBezTo>
                <a:cubicBezTo>
                  <a:pt x="112097" y="140970"/>
                  <a:pt x="121027" y="142280"/>
                  <a:pt x="125790" y="148590"/>
                </a:cubicBezTo>
                <a:lnTo>
                  <a:pt x="141863" y="170021"/>
                </a:lnTo>
                <a:lnTo>
                  <a:pt x="178415" y="111502"/>
                </a:lnTo>
                <a:cubicBezTo>
                  <a:pt x="182582" y="104835"/>
                  <a:pt x="191393" y="102751"/>
                  <a:pt x="198120" y="106978"/>
                </a:cubicBezTo>
                <a:cubicBezTo>
                  <a:pt x="204847" y="111204"/>
                  <a:pt x="206871" y="119955"/>
                  <a:pt x="202644" y="126683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23" name="Text 21"/>
          <p:cNvSpPr/>
          <p:nvPr/>
        </p:nvSpPr>
        <p:spPr>
          <a:xfrm>
            <a:off x="8826500" y="4572000"/>
            <a:ext cx="6604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10. Training: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What operator training do you provide? Is it included in the price or an extra cost?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762000" y="5588000"/>
            <a:ext cx="14732000" cy="1016000"/>
          </a:xfrm>
          <a:prstGeom prst="rect">
            <a:avLst/>
          </a:prstGeom>
          <a:solidFill>
            <a:srgbClr val="2D2D2D"/>
          </a:solidFill>
          <a:ln/>
        </p:spPr>
      </p:sp>
      <p:sp>
        <p:nvSpPr>
          <p:cNvPr id="25" name="Shape 23"/>
          <p:cNvSpPr/>
          <p:nvPr/>
        </p:nvSpPr>
        <p:spPr>
          <a:xfrm>
            <a:off x="1079500" y="58166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411956" y="31750"/>
                </a:moveTo>
                <a:lnTo>
                  <a:pt x="423333" y="31750"/>
                </a:lnTo>
                <a:cubicBezTo>
                  <a:pt x="470032" y="31750"/>
                  <a:pt x="508000" y="60226"/>
                  <a:pt x="508000" y="95250"/>
                </a:cubicBezTo>
                <a:lnTo>
                  <a:pt x="508000" y="444500"/>
                </a:lnTo>
                <a:cubicBezTo>
                  <a:pt x="508000" y="479524"/>
                  <a:pt x="470032" y="508000"/>
                  <a:pt x="423333" y="508000"/>
                </a:cubicBezTo>
                <a:lnTo>
                  <a:pt x="84667" y="508000"/>
                </a:lnTo>
                <a:cubicBezTo>
                  <a:pt x="37968" y="508000"/>
                  <a:pt x="0" y="479524"/>
                  <a:pt x="0" y="444500"/>
                </a:cubicBezTo>
                <a:lnTo>
                  <a:pt x="0" y="95250"/>
                </a:lnTo>
                <a:cubicBezTo>
                  <a:pt x="0" y="60226"/>
                  <a:pt x="37968" y="31750"/>
                  <a:pt x="84667" y="31750"/>
                </a:cubicBezTo>
                <a:lnTo>
                  <a:pt x="96044" y="31750"/>
                </a:lnTo>
                <a:cubicBezTo>
                  <a:pt x="110596" y="12799"/>
                  <a:pt x="137980" y="0"/>
                  <a:pt x="169333" y="0"/>
                </a:cubicBezTo>
                <a:lnTo>
                  <a:pt x="338667" y="0"/>
                </a:lnTo>
                <a:cubicBezTo>
                  <a:pt x="370020" y="0"/>
                  <a:pt x="397404" y="12799"/>
                  <a:pt x="411956" y="31750"/>
                </a:cubicBezTo>
                <a:close/>
                <a:moveTo>
                  <a:pt x="328083" y="111125"/>
                </a:moveTo>
                <a:cubicBezTo>
                  <a:pt x="345678" y="111125"/>
                  <a:pt x="359833" y="100509"/>
                  <a:pt x="359833" y="87313"/>
                </a:cubicBezTo>
                <a:cubicBezTo>
                  <a:pt x="359833" y="74116"/>
                  <a:pt x="345678" y="63500"/>
                  <a:pt x="328083" y="63500"/>
                </a:cubicBezTo>
                <a:lnTo>
                  <a:pt x="179917" y="63500"/>
                </a:lnTo>
                <a:cubicBezTo>
                  <a:pt x="162322" y="63500"/>
                  <a:pt x="148167" y="74116"/>
                  <a:pt x="148167" y="87313"/>
                </a:cubicBezTo>
                <a:cubicBezTo>
                  <a:pt x="148167" y="100509"/>
                  <a:pt x="162322" y="111125"/>
                  <a:pt x="179917" y="111125"/>
                </a:cubicBezTo>
                <a:lnTo>
                  <a:pt x="328083" y="111125"/>
                </a:lnTo>
                <a:close/>
                <a:moveTo>
                  <a:pt x="365654" y="258663"/>
                </a:moveTo>
                <a:cubicBezTo>
                  <a:pt x="374915" y="247551"/>
                  <a:pt x="370417" y="232866"/>
                  <a:pt x="355600" y="225822"/>
                </a:cubicBezTo>
                <a:cubicBezTo>
                  <a:pt x="340783" y="218777"/>
                  <a:pt x="321204" y="222250"/>
                  <a:pt x="311811" y="233362"/>
                </a:cubicBezTo>
                <a:lnTo>
                  <a:pt x="230584" y="330895"/>
                </a:lnTo>
                <a:lnTo>
                  <a:pt x="194866" y="295176"/>
                </a:lnTo>
                <a:cubicBezTo>
                  <a:pt x="184282" y="284659"/>
                  <a:pt x="164439" y="282476"/>
                  <a:pt x="150416" y="290413"/>
                </a:cubicBezTo>
                <a:cubicBezTo>
                  <a:pt x="136393" y="298351"/>
                  <a:pt x="133482" y="313234"/>
                  <a:pt x="144066" y="323751"/>
                </a:cubicBezTo>
                <a:lnTo>
                  <a:pt x="207566" y="387251"/>
                </a:lnTo>
                <a:cubicBezTo>
                  <a:pt x="213783" y="393502"/>
                  <a:pt x="223837" y="397073"/>
                  <a:pt x="234289" y="396776"/>
                </a:cubicBezTo>
                <a:cubicBezTo>
                  <a:pt x="244740" y="396478"/>
                  <a:pt x="254265" y="392311"/>
                  <a:pt x="259821" y="385564"/>
                </a:cubicBezTo>
                <a:lnTo>
                  <a:pt x="365654" y="258564"/>
                </a:ln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26" name="Text 24"/>
          <p:cNvSpPr/>
          <p:nvPr/>
        </p:nvSpPr>
        <p:spPr>
          <a:xfrm>
            <a:off x="1778000" y="5715000"/>
            <a:ext cx="13335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 Tip: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Document all answers in writing. Ask for a video call to see their facility. Request a Factory Acceptance Test (FAT) report before shipment.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762000" y="8890000"/>
            <a:ext cx="14732000" cy="25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28" name="Text 26"/>
          <p:cNvSpPr/>
          <p:nvPr/>
        </p:nvSpPr>
        <p:spPr>
          <a:xfrm>
            <a:off x="14732000" y="8915400"/>
            <a:ext cx="762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2000" y="571500"/>
            <a:ext cx="50800" cy="406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3" name="Text 1"/>
          <p:cNvSpPr/>
          <p:nvPr/>
        </p:nvSpPr>
        <p:spPr>
          <a:xfrm>
            <a:off x="965200" y="533400"/>
            <a:ext cx="11430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lang="en-US" sz="28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Red Flags: Warning Signs to Walk Away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62000" y="1270000"/>
            <a:ext cx="7112000" cy="825500"/>
          </a:xfrm>
          <a:prstGeom prst="rect">
            <a:avLst/>
          </a:prstGeom>
          <a:solidFill>
            <a:srgbClr val="F0EDE8"/>
          </a:solidFill>
          <a:ln/>
        </p:spPr>
      </p:sp>
      <p:sp>
        <p:nvSpPr>
          <p:cNvPr id="5" name="Shape 3"/>
          <p:cNvSpPr/>
          <p:nvPr/>
        </p:nvSpPr>
        <p:spPr>
          <a:xfrm>
            <a:off x="952500" y="1460500"/>
            <a:ext cx="355600" cy="355600"/>
          </a:xfrm>
          <a:custGeom>
            <a:avLst/>
            <a:gdLst/>
            <a:ahLst/>
            <a:cxnLst/>
            <a:rect l="l" t="t" r="r" b="b"/>
            <a:pathLst>
              <a:path w="355600" h="355600">
                <a:moveTo>
                  <a:pt x="177800" y="0"/>
                </a:moveTo>
                <a:cubicBezTo>
                  <a:pt x="188010" y="0"/>
                  <a:pt x="197386" y="5626"/>
                  <a:pt x="202248" y="14585"/>
                </a:cubicBezTo>
                <a:lnTo>
                  <a:pt x="352266" y="292398"/>
                </a:lnTo>
                <a:cubicBezTo>
                  <a:pt x="356920" y="301010"/>
                  <a:pt x="356711" y="311428"/>
                  <a:pt x="351711" y="319832"/>
                </a:cubicBezTo>
                <a:cubicBezTo>
                  <a:pt x="346710" y="328235"/>
                  <a:pt x="337612" y="333375"/>
                  <a:pt x="327819" y="333375"/>
                </a:cubicBezTo>
                <a:lnTo>
                  <a:pt x="27781" y="333375"/>
                </a:lnTo>
                <a:cubicBezTo>
                  <a:pt x="17988" y="333375"/>
                  <a:pt x="8959" y="328235"/>
                  <a:pt x="3889" y="319832"/>
                </a:cubicBezTo>
                <a:cubicBezTo>
                  <a:pt x="-1181" y="311428"/>
                  <a:pt x="-1320" y="301010"/>
                  <a:pt x="3334" y="292398"/>
                </a:cubicBezTo>
                <a:lnTo>
                  <a:pt x="153353" y="14585"/>
                </a:lnTo>
                <a:cubicBezTo>
                  <a:pt x="158214" y="5626"/>
                  <a:pt x="167590" y="0"/>
                  <a:pt x="177800" y="0"/>
                </a:cubicBezTo>
                <a:close/>
                <a:moveTo>
                  <a:pt x="177800" y="116681"/>
                </a:moveTo>
                <a:cubicBezTo>
                  <a:pt x="168563" y="116681"/>
                  <a:pt x="161131" y="124113"/>
                  <a:pt x="161131" y="133350"/>
                </a:cubicBezTo>
                <a:lnTo>
                  <a:pt x="161131" y="211138"/>
                </a:lnTo>
                <a:cubicBezTo>
                  <a:pt x="161131" y="220375"/>
                  <a:pt x="168563" y="227806"/>
                  <a:pt x="177800" y="227806"/>
                </a:cubicBezTo>
                <a:cubicBezTo>
                  <a:pt x="187037" y="227806"/>
                  <a:pt x="194469" y="220375"/>
                  <a:pt x="194469" y="211138"/>
                </a:cubicBezTo>
                <a:lnTo>
                  <a:pt x="194469" y="133350"/>
                </a:lnTo>
                <a:cubicBezTo>
                  <a:pt x="194469" y="124113"/>
                  <a:pt x="187037" y="116681"/>
                  <a:pt x="177800" y="116681"/>
                </a:cubicBezTo>
                <a:close/>
                <a:moveTo>
                  <a:pt x="196344" y="266700"/>
                </a:moveTo>
                <a:cubicBezTo>
                  <a:pt x="196766" y="259817"/>
                  <a:pt x="193333" y="253268"/>
                  <a:pt x="187432" y="249699"/>
                </a:cubicBezTo>
                <a:cubicBezTo>
                  <a:pt x="181532" y="246129"/>
                  <a:pt x="174138" y="246129"/>
                  <a:pt x="168237" y="249699"/>
                </a:cubicBezTo>
                <a:cubicBezTo>
                  <a:pt x="162336" y="253268"/>
                  <a:pt x="158904" y="259817"/>
                  <a:pt x="159325" y="266700"/>
                </a:cubicBezTo>
                <a:cubicBezTo>
                  <a:pt x="158904" y="273583"/>
                  <a:pt x="162336" y="280132"/>
                  <a:pt x="168237" y="283701"/>
                </a:cubicBezTo>
                <a:cubicBezTo>
                  <a:pt x="174138" y="287271"/>
                  <a:pt x="181532" y="287271"/>
                  <a:pt x="187432" y="283701"/>
                </a:cubicBezTo>
                <a:cubicBezTo>
                  <a:pt x="193333" y="280132"/>
                  <a:pt x="196766" y="273583"/>
                  <a:pt x="196344" y="266700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6" name="Text 4"/>
          <p:cNvSpPr/>
          <p:nvPr/>
        </p:nvSpPr>
        <p:spPr>
          <a:xfrm>
            <a:off x="1460500" y="1333500"/>
            <a:ext cx="6223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Cannot explain payload/reach calculations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they don't understand your application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382000" y="1270000"/>
            <a:ext cx="7112000" cy="825500"/>
          </a:xfrm>
          <a:prstGeom prst="rect">
            <a:avLst/>
          </a:prstGeom>
          <a:solidFill>
            <a:srgbClr val="F0EDE8"/>
          </a:solidFill>
          <a:ln/>
        </p:spPr>
      </p:sp>
      <p:sp>
        <p:nvSpPr>
          <p:cNvPr id="8" name="Shape 6"/>
          <p:cNvSpPr/>
          <p:nvPr/>
        </p:nvSpPr>
        <p:spPr>
          <a:xfrm>
            <a:off x="8572500" y="1460500"/>
            <a:ext cx="355600" cy="355600"/>
          </a:xfrm>
          <a:custGeom>
            <a:avLst/>
            <a:gdLst/>
            <a:ahLst/>
            <a:cxnLst/>
            <a:rect l="l" t="t" r="r" b="b"/>
            <a:pathLst>
              <a:path w="355600" h="355600">
                <a:moveTo>
                  <a:pt x="177800" y="0"/>
                </a:moveTo>
                <a:cubicBezTo>
                  <a:pt x="188010" y="0"/>
                  <a:pt x="197386" y="5626"/>
                  <a:pt x="202248" y="14585"/>
                </a:cubicBezTo>
                <a:lnTo>
                  <a:pt x="352266" y="292398"/>
                </a:lnTo>
                <a:cubicBezTo>
                  <a:pt x="356920" y="301010"/>
                  <a:pt x="356711" y="311428"/>
                  <a:pt x="351711" y="319832"/>
                </a:cubicBezTo>
                <a:cubicBezTo>
                  <a:pt x="346710" y="328235"/>
                  <a:pt x="337612" y="333375"/>
                  <a:pt x="327819" y="333375"/>
                </a:cubicBezTo>
                <a:lnTo>
                  <a:pt x="27781" y="333375"/>
                </a:lnTo>
                <a:cubicBezTo>
                  <a:pt x="17988" y="333375"/>
                  <a:pt x="8959" y="328235"/>
                  <a:pt x="3889" y="319832"/>
                </a:cubicBezTo>
                <a:cubicBezTo>
                  <a:pt x="-1181" y="311428"/>
                  <a:pt x="-1320" y="301010"/>
                  <a:pt x="3334" y="292398"/>
                </a:cubicBezTo>
                <a:lnTo>
                  <a:pt x="153353" y="14585"/>
                </a:lnTo>
                <a:cubicBezTo>
                  <a:pt x="158214" y="5626"/>
                  <a:pt x="167590" y="0"/>
                  <a:pt x="177800" y="0"/>
                </a:cubicBezTo>
                <a:close/>
                <a:moveTo>
                  <a:pt x="177800" y="116681"/>
                </a:moveTo>
                <a:cubicBezTo>
                  <a:pt x="168563" y="116681"/>
                  <a:pt x="161131" y="124113"/>
                  <a:pt x="161131" y="133350"/>
                </a:cubicBezTo>
                <a:lnTo>
                  <a:pt x="161131" y="211138"/>
                </a:lnTo>
                <a:cubicBezTo>
                  <a:pt x="161131" y="220375"/>
                  <a:pt x="168563" y="227806"/>
                  <a:pt x="177800" y="227806"/>
                </a:cubicBezTo>
                <a:cubicBezTo>
                  <a:pt x="187037" y="227806"/>
                  <a:pt x="194469" y="220375"/>
                  <a:pt x="194469" y="211138"/>
                </a:cubicBezTo>
                <a:lnTo>
                  <a:pt x="194469" y="133350"/>
                </a:lnTo>
                <a:cubicBezTo>
                  <a:pt x="194469" y="124113"/>
                  <a:pt x="187037" y="116681"/>
                  <a:pt x="177800" y="116681"/>
                </a:cubicBezTo>
                <a:close/>
                <a:moveTo>
                  <a:pt x="196344" y="266700"/>
                </a:moveTo>
                <a:cubicBezTo>
                  <a:pt x="196766" y="259817"/>
                  <a:pt x="193333" y="253268"/>
                  <a:pt x="187432" y="249699"/>
                </a:cubicBezTo>
                <a:cubicBezTo>
                  <a:pt x="181532" y="246129"/>
                  <a:pt x="174138" y="246129"/>
                  <a:pt x="168237" y="249699"/>
                </a:cubicBezTo>
                <a:cubicBezTo>
                  <a:pt x="162336" y="253268"/>
                  <a:pt x="158904" y="259817"/>
                  <a:pt x="159325" y="266700"/>
                </a:cubicBezTo>
                <a:cubicBezTo>
                  <a:pt x="158904" y="273583"/>
                  <a:pt x="162336" y="280132"/>
                  <a:pt x="168237" y="283701"/>
                </a:cubicBezTo>
                <a:cubicBezTo>
                  <a:pt x="174138" y="287271"/>
                  <a:pt x="181532" y="287271"/>
                  <a:pt x="187432" y="283701"/>
                </a:cubicBezTo>
                <a:cubicBezTo>
                  <a:pt x="193333" y="280132"/>
                  <a:pt x="196766" y="273583"/>
                  <a:pt x="196344" y="266700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9" name="Text 7"/>
          <p:cNvSpPr/>
          <p:nvPr/>
        </p:nvSpPr>
        <p:spPr>
          <a:xfrm>
            <a:off x="9080500" y="1333500"/>
            <a:ext cx="6223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 reference installations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or video proof of similar projects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762000" y="2286000"/>
            <a:ext cx="7112000" cy="825500"/>
          </a:xfrm>
          <a:prstGeom prst="rect">
            <a:avLst/>
          </a:prstGeom>
          <a:solidFill>
            <a:srgbClr val="F0EDE8"/>
          </a:solidFill>
          <a:ln/>
        </p:spPr>
      </p:sp>
      <p:sp>
        <p:nvSpPr>
          <p:cNvPr id="11" name="Shape 9"/>
          <p:cNvSpPr/>
          <p:nvPr/>
        </p:nvSpPr>
        <p:spPr>
          <a:xfrm>
            <a:off x="952500" y="2476500"/>
            <a:ext cx="355600" cy="355600"/>
          </a:xfrm>
          <a:custGeom>
            <a:avLst/>
            <a:gdLst/>
            <a:ahLst/>
            <a:cxnLst/>
            <a:rect l="l" t="t" r="r" b="b"/>
            <a:pathLst>
              <a:path w="355600" h="355600">
                <a:moveTo>
                  <a:pt x="177800" y="0"/>
                </a:moveTo>
                <a:cubicBezTo>
                  <a:pt x="188010" y="0"/>
                  <a:pt x="197386" y="5626"/>
                  <a:pt x="202248" y="14585"/>
                </a:cubicBezTo>
                <a:lnTo>
                  <a:pt x="352266" y="292398"/>
                </a:lnTo>
                <a:cubicBezTo>
                  <a:pt x="356920" y="301010"/>
                  <a:pt x="356711" y="311428"/>
                  <a:pt x="351711" y="319832"/>
                </a:cubicBezTo>
                <a:cubicBezTo>
                  <a:pt x="346710" y="328235"/>
                  <a:pt x="337612" y="333375"/>
                  <a:pt x="327819" y="333375"/>
                </a:cubicBezTo>
                <a:lnTo>
                  <a:pt x="27781" y="333375"/>
                </a:lnTo>
                <a:cubicBezTo>
                  <a:pt x="17988" y="333375"/>
                  <a:pt x="8959" y="328235"/>
                  <a:pt x="3889" y="319832"/>
                </a:cubicBezTo>
                <a:cubicBezTo>
                  <a:pt x="-1181" y="311428"/>
                  <a:pt x="-1320" y="301010"/>
                  <a:pt x="3334" y="292398"/>
                </a:cubicBezTo>
                <a:lnTo>
                  <a:pt x="153353" y="14585"/>
                </a:lnTo>
                <a:cubicBezTo>
                  <a:pt x="158214" y="5626"/>
                  <a:pt x="167590" y="0"/>
                  <a:pt x="177800" y="0"/>
                </a:cubicBezTo>
                <a:close/>
                <a:moveTo>
                  <a:pt x="177800" y="116681"/>
                </a:moveTo>
                <a:cubicBezTo>
                  <a:pt x="168563" y="116681"/>
                  <a:pt x="161131" y="124113"/>
                  <a:pt x="161131" y="133350"/>
                </a:cubicBezTo>
                <a:lnTo>
                  <a:pt x="161131" y="211138"/>
                </a:lnTo>
                <a:cubicBezTo>
                  <a:pt x="161131" y="220375"/>
                  <a:pt x="168563" y="227806"/>
                  <a:pt x="177800" y="227806"/>
                </a:cubicBezTo>
                <a:cubicBezTo>
                  <a:pt x="187037" y="227806"/>
                  <a:pt x="194469" y="220375"/>
                  <a:pt x="194469" y="211138"/>
                </a:cubicBezTo>
                <a:lnTo>
                  <a:pt x="194469" y="133350"/>
                </a:lnTo>
                <a:cubicBezTo>
                  <a:pt x="194469" y="124113"/>
                  <a:pt x="187037" y="116681"/>
                  <a:pt x="177800" y="116681"/>
                </a:cubicBezTo>
                <a:close/>
                <a:moveTo>
                  <a:pt x="196344" y="266700"/>
                </a:moveTo>
                <a:cubicBezTo>
                  <a:pt x="196766" y="259817"/>
                  <a:pt x="193333" y="253268"/>
                  <a:pt x="187432" y="249699"/>
                </a:cubicBezTo>
                <a:cubicBezTo>
                  <a:pt x="181532" y="246129"/>
                  <a:pt x="174138" y="246129"/>
                  <a:pt x="168237" y="249699"/>
                </a:cubicBezTo>
                <a:cubicBezTo>
                  <a:pt x="162336" y="253268"/>
                  <a:pt x="158904" y="259817"/>
                  <a:pt x="159325" y="266700"/>
                </a:cubicBezTo>
                <a:cubicBezTo>
                  <a:pt x="158904" y="273583"/>
                  <a:pt x="162336" y="280132"/>
                  <a:pt x="168237" y="283701"/>
                </a:cubicBezTo>
                <a:cubicBezTo>
                  <a:pt x="174138" y="287271"/>
                  <a:pt x="181532" y="287271"/>
                  <a:pt x="187432" y="283701"/>
                </a:cubicBezTo>
                <a:cubicBezTo>
                  <a:pt x="193333" y="280132"/>
                  <a:pt x="196766" y="273583"/>
                  <a:pt x="196344" y="266700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12" name="Text 10"/>
          <p:cNvSpPr/>
          <p:nvPr/>
        </p:nvSpPr>
        <p:spPr>
          <a:xfrm>
            <a:off x="1460500" y="2349500"/>
            <a:ext cx="6223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Vague quotation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no line-item breakdown of components and costs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8382000" y="2286000"/>
            <a:ext cx="7112000" cy="825500"/>
          </a:xfrm>
          <a:prstGeom prst="rect">
            <a:avLst/>
          </a:prstGeom>
          <a:solidFill>
            <a:srgbClr val="F0EDE8"/>
          </a:solidFill>
          <a:ln/>
        </p:spPr>
      </p:sp>
      <p:sp>
        <p:nvSpPr>
          <p:cNvPr id="14" name="Shape 12"/>
          <p:cNvSpPr/>
          <p:nvPr/>
        </p:nvSpPr>
        <p:spPr>
          <a:xfrm>
            <a:off x="8572500" y="2476500"/>
            <a:ext cx="355600" cy="355600"/>
          </a:xfrm>
          <a:custGeom>
            <a:avLst/>
            <a:gdLst/>
            <a:ahLst/>
            <a:cxnLst/>
            <a:rect l="l" t="t" r="r" b="b"/>
            <a:pathLst>
              <a:path w="355600" h="355600">
                <a:moveTo>
                  <a:pt x="177800" y="0"/>
                </a:moveTo>
                <a:cubicBezTo>
                  <a:pt x="188010" y="0"/>
                  <a:pt x="197386" y="5626"/>
                  <a:pt x="202248" y="14585"/>
                </a:cubicBezTo>
                <a:lnTo>
                  <a:pt x="352266" y="292398"/>
                </a:lnTo>
                <a:cubicBezTo>
                  <a:pt x="356920" y="301010"/>
                  <a:pt x="356711" y="311428"/>
                  <a:pt x="351711" y="319832"/>
                </a:cubicBezTo>
                <a:cubicBezTo>
                  <a:pt x="346710" y="328235"/>
                  <a:pt x="337612" y="333375"/>
                  <a:pt x="327819" y="333375"/>
                </a:cubicBezTo>
                <a:lnTo>
                  <a:pt x="27781" y="333375"/>
                </a:lnTo>
                <a:cubicBezTo>
                  <a:pt x="17988" y="333375"/>
                  <a:pt x="8959" y="328235"/>
                  <a:pt x="3889" y="319832"/>
                </a:cubicBezTo>
                <a:cubicBezTo>
                  <a:pt x="-1181" y="311428"/>
                  <a:pt x="-1320" y="301010"/>
                  <a:pt x="3334" y="292398"/>
                </a:cubicBezTo>
                <a:lnTo>
                  <a:pt x="153353" y="14585"/>
                </a:lnTo>
                <a:cubicBezTo>
                  <a:pt x="158214" y="5626"/>
                  <a:pt x="167590" y="0"/>
                  <a:pt x="177800" y="0"/>
                </a:cubicBezTo>
                <a:close/>
                <a:moveTo>
                  <a:pt x="177800" y="116681"/>
                </a:moveTo>
                <a:cubicBezTo>
                  <a:pt x="168563" y="116681"/>
                  <a:pt x="161131" y="124113"/>
                  <a:pt x="161131" y="133350"/>
                </a:cubicBezTo>
                <a:lnTo>
                  <a:pt x="161131" y="211138"/>
                </a:lnTo>
                <a:cubicBezTo>
                  <a:pt x="161131" y="220375"/>
                  <a:pt x="168563" y="227806"/>
                  <a:pt x="177800" y="227806"/>
                </a:cubicBezTo>
                <a:cubicBezTo>
                  <a:pt x="187037" y="227806"/>
                  <a:pt x="194469" y="220375"/>
                  <a:pt x="194469" y="211138"/>
                </a:cubicBezTo>
                <a:lnTo>
                  <a:pt x="194469" y="133350"/>
                </a:lnTo>
                <a:cubicBezTo>
                  <a:pt x="194469" y="124113"/>
                  <a:pt x="187037" y="116681"/>
                  <a:pt x="177800" y="116681"/>
                </a:cubicBezTo>
                <a:close/>
                <a:moveTo>
                  <a:pt x="196344" y="266700"/>
                </a:moveTo>
                <a:cubicBezTo>
                  <a:pt x="196766" y="259817"/>
                  <a:pt x="193333" y="253268"/>
                  <a:pt x="187432" y="249699"/>
                </a:cubicBezTo>
                <a:cubicBezTo>
                  <a:pt x="181532" y="246129"/>
                  <a:pt x="174138" y="246129"/>
                  <a:pt x="168237" y="249699"/>
                </a:cubicBezTo>
                <a:cubicBezTo>
                  <a:pt x="162336" y="253268"/>
                  <a:pt x="158904" y="259817"/>
                  <a:pt x="159325" y="266700"/>
                </a:cubicBezTo>
                <a:cubicBezTo>
                  <a:pt x="158904" y="273583"/>
                  <a:pt x="162336" y="280132"/>
                  <a:pt x="168237" y="283701"/>
                </a:cubicBezTo>
                <a:cubicBezTo>
                  <a:pt x="174138" y="287271"/>
                  <a:pt x="181532" y="287271"/>
                  <a:pt x="187432" y="283701"/>
                </a:cubicBezTo>
                <a:cubicBezTo>
                  <a:pt x="193333" y="280132"/>
                  <a:pt x="196766" y="273583"/>
                  <a:pt x="196344" y="266700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15" name="Text 13"/>
          <p:cNvSpPr/>
          <p:nvPr/>
        </p:nvSpPr>
        <p:spPr>
          <a:xfrm>
            <a:off x="9080500" y="2349500"/>
            <a:ext cx="6223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 CE certification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or export documentation experience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62000" y="3302000"/>
            <a:ext cx="7112000" cy="825500"/>
          </a:xfrm>
          <a:prstGeom prst="rect">
            <a:avLst/>
          </a:prstGeom>
          <a:solidFill>
            <a:srgbClr val="F0EDE8"/>
          </a:solidFill>
          <a:ln/>
        </p:spPr>
      </p:sp>
      <p:sp>
        <p:nvSpPr>
          <p:cNvPr id="17" name="Shape 15"/>
          <p:cNvSpPr/>
          <p:nvPr/>
        </p:nvSpPr>
        <p:spPr>
          <a:xfrm>
            <a:off x="952500" y="3492500"/>
            <a:ext cx="355600" cy="355600"/>
          </a:xfrm>
          <a:custGeom>
            <a:avLst/>
            <a:gdLst/>
            <a:ahLst/>
            <a:cxnLst/>
            <a:rect l="l" t="t" r="r" b="b"/>
            <a:pathLst>
              <a:path w="355600" h="355600">
                <a:moveTo>
                  <a:pt x="177800" y="0"/>
                </a:moveTo>
                <a:cubicBezTo>
                  <a:pt x="188010" y="0"/>
                  <a:pt x="197386" y="5626"/>
                  <a:pt x="202248" y="14585"/>
                </a:cubicBezTo>
                <a:lnTo>
                  <a:pt x="352266" y="292398"/>
                </a:lnTo>
                <a:cubicBezTo>
                  <a:pt x="356920" y="301010"/>
                  <a:pt x="356711" y="311428"/>
                  <a:pt x="351711" y="319832"/>
                </a:cubicBezTo>
                <a:cubicBezTo>
                  <a:pt x="346710" y="328235"/>
                  <a:pt x="337612" y="333375"/>
                  <a:pt x="327819" y="333375"/>
                </a:cubicBezTo>
                <a:lnTo>
                  <a:pt x="27781" y="333375"/>
                </a:lnTo>
                <a:cubicBezTo>
                  <a:pt x="17988" y="333375"/>
                  <a:pt x="8959" y="328235"/>
                  <a:pt x="3889" y="319832"/>
                </a:cubicBezTo>
                <a:cubicBezTo>
                  <a:pt x="-1181" y="311428"/>
                  <a:pt x="-1320" y="301010"/>
                  <a:pt x="3334" y="292398"/>
                </a:cubicBezTo>
                <a:lnTo>
                  <a:pt x="153353" y="14585"/>
                </a:lnTo>
                <a:cubicBezTo>
                  <a:pt x="158214" y="5626"/>
                  <a:pt x="167590" y="0"/>
                  <a:pt x="177800" y="0"/>
                </a:cubicBezTo>
                <a:close/>
                <a:moveTo>
                  <a:pt x="177800" y="116681"/>
                </a:moveTo>
                <a:cubicBezTo>
                  <a:pt x="168563" y="116681"/>
                  <a:pt x="161131" y="124113"/>
                  <a:pt x="161131" y="133350"/>
                </a:cubicBezTo>
                <a:lnTo>
                  <a:pt x="161131" y="211138"/>
                </a:lnTo>
                <a:cubicBezTo>
                  <a:pt x="161131" y="220375"/>
                  <a:pt x="168563" y="227806"/>
                  <a:pt x="177800" y="227806"/>
                </a:cubicBezTo>
                <a:cubicBezTo>
                  <a:pt x="187037" y="227806"/>
                  <a:pt x="194469" y="220375"/>
                  <a:pt x="194469" y="211138"/>
                </a:cubicBezTo>
                <a:lnTo>
                  <a:pt x="194469" y="133350"/>
                </a:lnTo>
                <a:cubicBezTo>
                  <a:pt x="194469" y="124113"/>
                  <a:pt x="187037" y="116681"/>
                  <a:pt x="177800" y="116681"/>
                </a:cubicBezTo>
                <a:close/>
                <a:moveTo>
                  <a:pt x="196344" y="266700"/>
                </a:moveTo>
                <a:cubicBezTo>
                  <a:pt x="196766" y="259817"/>
                  <a:pt x="193333" y="253268"/>
                  <a:pt x="187432" y="249699"/>
                </a:cubicBezTo>
                <a:cubicBezTo>
                  <a:pt x="181532" y="246129"/>
                  <a:pt x="174138" y="246129"/>
                  <a:pt x="168237" y="249699"/>
                </a:cubicBezTo>
                <a:cubicBezTo>
                  <a:pt x="162336" y="253268"/>
                  <a:pt x="158904" y="259817"/>
                  <a:pt x="159325" y="266700"/>
                </a:cubicBezTo>
                <a:cubicBezTo>
                  <a:pt x="158904" y="273583"/>
                  <a:pt x="162336" y="280132"/>
                  <a:pt x="168237" y="283701"/>
                </a:cubicBezTo>
                <a:cubicBezTo>
                  <a:pt x="174138" y="287271"/>
                  <a:pt x="181532" y="287271"/>
                  <a:pt x="187432" y="283701"/>
                </a:cubicBezTo>
                <a:cubicBezTo>
                  <a:pt x="193333" y="280132"/>
                  <a:pt x="196766" y="273583"/>
                  <a:pt x="196344" y="266700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18" name="Text 16"/>
          <p:cNvSpPr/>
          <p:nvPr/>
        </p:nvSpPr>
        <p:spPr>
          <a:xfrm>
            <a:off x="1460500" y="3365500"/>
            <a:ext cx="6223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Requires 100% payment upfront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standard is 30-50% deposit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8382000" y="3302000"/>
            <a:ext cx="7112000" cy="825500"/>
          </a:xfrm>
          <a:prstGeom prst="rect">
            <a:avLst/>
          </a:prstGeom>
          <a:solidFill>
            <a:srgbClr val="F0EDE8"/>
          </a:solidFill>
          <a:ln/>
        </p:spPr>
      </p:sp>
      <p:sp>
        <p:nvSpPr>
          <p:cNvPr id="20" name="Shape 18"/>
          <p:cNvSpPr/>
          <p:nvPr/>
        </p:nvSpPr>
        <p:spPr>
          <a:xfrm>
            <a:off x="8572500" y="3492500"/>
            <a:ext cx="355600" cy="355600"/>
          </a:xfrm>
          <a:custGeom>
            <a:avLst/>
            <a:gdLst/>
            <a:ahLst/>
            <a:cxnLst/>
            <a:rect l="l" t="t" r="r" b="b"/>
            <a:pathLst>
              <a:path w="355600" h="355600">
                <a:moveTo>
                  <a:pt x="177800" y="0"/>
                </a:moveTo>
                <a:cubicBezTo>
                  <a:pt x="188010" y="0"/>
                  <a:pt x="197386" y="5626"/>
                  <a:pt x="202248" y="14585"/>
                </a:cubicBezTo>
                <a:lnTo>
                  <a:pt x="352266" y="292398"/>
                </a:lnTo>
                <a:cubicBezTo>
                  <a:pt x="356920" y="301010"/>
                  <a:pt x="356711" y="311428"/>
                  <a:pt x="351711" y="319832"/>
                </a:cubicBezTo>
                <a:cubicBezTo>
                  <a:pt x="346710" y="328235"/>
                  <a:pt x="337612" y="333375"/>
                  <a:pt x="327819" y="333375"/>
                </a:cubicBezTo>
                <a:lnTo>
                  <a:pt x="27781" y="333375"/>
                </a:lnTo>
                <a:cubicBezTo>
                  <a:pt x="17988" y="333375"/>
                  <a:pt x="8959" y="328235"/>
                  <a:pt x="3889" y="319832"/>
                </a:cubicBezTo>
                <a:cubicBezTo>
                  <a:pt x="-1181" y="311428"/>
                  <a:pt x="-1320" y="301010"/>
                  <a:pt x="3334" y="292398"/>
                </a:cubicBezTo>
                <a:lnTo>
                  <a:pt x="153353" y="14585"/>
                </a:lnTo>
                <a:cubicBezTo>
                  <a:pt x="158214" y="5626"/>
                  <a:pt x="167590" y="0"/>
                  <a:pt x="177800" y="0"/>
                </a:cubicBezTo>
                <a:close/>
                <a:moveTo>
                  <a:pt x="177800" y="116681"/>
                </a:moveTo>
                <a:cubicBezTo>
                  <a:pt x="168563" y="116681"/>
                  <a:pt x="161131" y="124113"/>
                  <a:pt x="161131" y="133350"/>
                </a:cubicBezTo>
                <a:lnTo>
                  <a:pt x="161131" y="211138"/>
                </a:lnTo>
                <a:cubicBezTo>
                  <a:pt x="161131" y="220375"/>
                  <a:pt x="168563" y="227806"/>
                  <a:pt x="177800" y="227806"/>
                </a:cubicBezTo>
                <a:cubicBezTo>
                  <a:pt x="187037" y="227806"/>
                  <a:pt x="194469" y="220375"/>
                  <a:pt x="194469" y="211138"/>
                </a:cubicBezTo>
                <a:lnTo>
                  <a:pt x="194469" y="133350"/>
                </a:lnTo>
                <a:cubicBezTo>
                  <a:pt x="194469" y="124113"/>
                  <a:pt x="187037" y="116681"/>
                  <a:pt x="177800" y="116681"/>
                </a:cubicBezTo>
                <a:close/>
                <a:moveTo>
                  <a:pt x="196344" y="266700"/>
                </a:moveTo>
                <a:cubicBezTo>
                  <a:pt x="196766" y="259817"/>
                  <a:pt x="193333" y="253268"/>
                  <a:pt x="187432" y="249699"/>
                </a:cubicBezTo>
                <a:cubicBezTo>
                  <a:pt x="181532" y="246129"/>
                  <a:pt x="174138" y="246129"/>
                  <a:pt x="168237" y="249699"/>
                </a:cubicBezTo>
                <a:cubicBezTo>
                  <a:pt x="162336" y="253268"/>
                  <a:pt x="158904" y="259817"/>
                  <a:pt x="159325" y="266700"/>
                </a:cubicBezTo>
                <a:cubicBezTo>
                  <a:pt x="158904" y="273583"/>
                  <a:pt x="162336" y="280132"/>
                  <a:pt x="168237" y="283701"/>
                </a:cubicBezTo>
                <a:cubicBezTo>
                  <a:pt x="174138" y="287271"/>
                  <a:pt x="181532" y="287271"/>
                  <a:pt x="187432" y="283701"/>
                </a:cubicBezTo>
                <a:cubicBezTo>
                  <a:pt x="193333" y="280132"/>
                  <a:pt x="196766" y="273583"/>
                  <a:pt x="196344" y="266700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21" name="Text 19"/>
          <p:cNvSpPr/>
          <p:nvPr/>
        </p:nvSpPr>
        <p:spPr>
          <a:xfrm>
            <a:off x="9080500" y="3365500"/>
            <a:ext cx="6223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Cannot provide English documentation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or communication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762000" y="4318000"/>
            <a:ext cx="7112000" cy="825500"/>
          </a:xfrm>
          <a:prstGeom prst="rect">
            <a:avLst/>
          </a:prstGeom>
          <a:solidFill>
            <a:srgbClr val="F0EDE8"/>
          </a:solidFill>
          <a:ln/>
        </p:spPr>
      </p:sp>
      <p:sp>
        <p:nvSpPr>
          <p:cNvPr id="23" name="Shape 21"/>
          <p:cNvSpPr/>
          <p:nvPr/>
        </p:nvSpPr>
        <p:spPr>
          <a:xfrm>
            <a:off x="952500" y="4508500"/>
            <a:ext cx="355600" cy="355600"/>
          </a:xfrm>
          <a:custGeom>
            <a:avLst/>
            <a:gdLst/>
            <a:ahLst/>
            <a:cxnLst/>
            <a:rect l="l" t="t" r="r" b="b"/>
            <a:pathLst>
              <a:path w="355600" h="355600">
                <a:moveTo>
                  <a:pt x="177800" y="0"/>
                </a:moveTo>
                <a:cubicBezTo>
                  <a:pt x="188010" y="0"/>
                  <a:pt x="197386" y="5626"/>
                  <a:pt x="202248" y="14585"/>
                </a:cubicBezTo>
                <a:lnTo>
                  <a:pt x="352266" y="292398"/>
                </a:lnTo>
                <a:cubicBezTo>
                  <a:pt x="356920" y="301010"/>
                  <a:pt x="356711" y="311428"/>
                  <a:pt x="351711" y="319832"/>
                </a:cubicBezTo>
                <a:cubicBezTo>
                  <a:pt x="346710" y="328235"/>
                  <a:pt x="337612" y="333375"/>
                  <a:pt x="327819" y="333375"/>
                </a:cubicBezTo>
                <a:lnTo>
                  <a:pt x="27781" y="333375"/>
                </a:lnTo>
                <a:cubicBezTo>
                  <a:pt x="17988" y="333375"/>
                  <a:pt x="8959" y="328235"/>
                  <a:pt x="3889" y="319832"/>
                </a:cubicBezTo>
                <a:cubicBezTo>
                  <a:pt x="-1181" y="311428"/>
                  <a:pt x="-1320" y="301010"/>
                  <a:pt x="3334" y="292398"/>
                </a:cubicBezTo>
                <a:lnTo>
                  <a:pt x="153353" y="14585"/>
                </a:lnTo>
                <a:cubicBezTo>
                  <a:pt x="158214" y="5626"/>
                  <a:pt x="167590" y="0"/>
                  <a:pt x="177800" y="0"/>
                </a:cubicBezTo>
                <a:close/>
                <a:moveTo>
                  <a:pt x="177800" y="116681"/>
                </a:moveTo>
                <a:cubicBezTo>
                  <a:pt x="168563" y="116681"/>
                  <a:pt x="161131" y="124113"/>
                  <a:pt x="161131" y="133350"/>
                </a:cubicBezTo>
                <a:lnTo>
                  <a:pt x="161131" y="211138"/>
                </a:lnTo>
                <a:cubicBezTo>
                  <a:pt x="161131" y="220375"/>
                  <a:pt x="168563" y="227806"/>
                  <a:pt x="177800" y="227806"/>
                </a:cubicBezTo>
                <a:cubicBezTo>
                  <a:pt x="187037" y="227806"/>
                  <a:pt x="194469" y="220375"/>
                  <a:pt x="194469" y="211138"/>
                </a:cubicBezTo>
                <a:lnTo>
                  <a:pt x="194469" y="133350"/>
                </a:lnTo>
                <a:cubicBezTo>
                  <a:pt x="194469" y="124113"/>
                  <a:pt x="187037" y="116681"/>
                  <a:pt x="177800" y="116681"/>
                </a:cubicBezTo>
                <a:close/>
                <a:moveTo>
                  <a:pt x="196344" y="266700"/>
                </a:moveTo>
                <a:cubicBezTo>
                  <a:pt x="196766" y="259817"/>
                  <a:pt x="193333" y="253268"/>
                  <a:pt x="187432" y="249699"/>
                </a:cubicBezTo>
                <a:cubicBezTo>
                  <a:pt x="181532" y="246129"/>
                  <a:pt x="174138" y="246129"/>
                  <a:pt x="168237" y="249699"/>
                </a:cubicBezTo>
                <a:cubicBezTo>
                  <a:pt x="162336" y="253268"/>
                  <a:pt x="158904" y="259817"/>
                  <a:pt x="159325" y="266700"/>
                </a:cubicBezTo>
                <a:cubicBezTo>
                  <a:pt x="158904" y="273583"/>
                  <a:pt x="162336" y="280132"/>
                  <a:pt x="168237" y="283701"/>
                </a:cubicBezTo>
                <a:cubicBezTo>
                  <a:pt x="174138" y="287271"/>
                  <a:pt x="181532" y="287271"/>
                  <a:pt x="187432" y="283701"/>
                </a:cubicBezTo>
                <a:cubicBezTo>
                  <a:pt x="193333" y="280132"/>
                  <a:pt x="196766" y="273583"/>
                  <a:pt x="196344" y="266700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24" name="Text 22"/>
          <p:cNvSpPr/>
          <p:nvPr/>
        </p:nvSpPr>
        <p:spPr>
          <a:xfrm>
            <a:off x="1460500" y="4381500"/>
            <a:ext cx="6223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Unrealistic ROI promises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e.g., "payback in 1 month"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8382000" y="4318000"/>
            <a:ext cx="7112000" cy="825500"/>
          </a:xfrm>
          <a:prstGeom prst="rect">
            <a:avLst/>
          </a:prstGeom>
          <a:solidFill>
            <a:srgbClr val="F0EDE8"/>
          </a:solidFill>
          <a:ln/>
        </p:spPr>
      </p:sp>
      <p:sp>
        <p:nvSpPr>
          <p:cNvPr id="26" name="Shape 24"/>
          <p:cNvSpPr/>
          <p:nvPr/>
        </p:nvSpPr>
        <p:spPr>
          <a:xfrm>
            <a:off x="8572500" y="4508500"/>
            <a:ext cx="355600" cy="355600"/>
          </a:xfrm>
          <a:custGeom>
            <a:avLst/>
            <a:gdLst/>
            <a:ahLst/>
            <a:cxnLst/>
            <a:rect l="l" t="t" r="r" b="b"/>
            <a:pathLst>
              <a:path w="355600" h="355600">
                <a:moveTo>
                  <a:pt x="177800" y="0"/>
                </a:moveTo>
                <a:cubicBezTo>
                  <a:pt x="188010" y="0"/>
                  <a:pt x="197386" y="5626"/>
                  <a:pt x="202248" y="14585"/>
                </a:cubicBezTo>
                <a:lnTo>
                  <a:pt x="352266" y="292398"/>
                </a:lnTo>
                <a:cubicBezTo>
                  <a:pt x="356920" y="301010"/>
                  <a:pt x="356711" y="311428"/>
                  <a:pt x="351711" y="319832"/>
                </a:cubicBezTo>
                <a:cubicBezTo>
                  <a:pt x="346710" y="328235"/>
                  <a:pt x="337612" y="333375"/>
                  <a:pt x="327819" y="333375"/>
                </a:cubicBezTo>
                <a:lnTo>
                  <a:pt x="27781" y="333375"/>
                </a:lnTo>
                <a:cubicBezTo>
                  <a:pt x="17988" y="333375"/>
                  <a:pt x="8959" y="328235"/>
                  <a:pt x="3889" y="319832"/>
                </a:cubicBezTo>
                <a:cubicBezTo>
                  <a:pt x="-1181" y="311428"/>
                  <a:pt x="-1320" y="301010"/>
                  <a:pt x="3334" y="292398"/>
                </a:cubicBezTo>
                <a:lnTo>
                  <a:pt x="153353" y="14585"/>
                </a:lnTo>
                <a:cubicBezTo>
                  <a:pt x="158214" y="5626"/>
                  <a:pt x="167590" y="0"/>
                  <a:pt x="177800" y="0"/>
                </a:cubicBezTo>
                <a:close/>
                <a:moveTo>
                  <a:pt x="177800" y="116681"/>
                </a:moveTo>
                <a:cubicBezTo>
                  <a:pt x="168563" y="116681"/>
                  <a:pt x="161131" y="124113"/>
                  <a:pt x="161131" y="133350"/>
                </a:cubicBezTo>
                <a:lnTo>
                  <a:pt x="161131" y="211138"/>
                </a:lnTo>
                <a:cubicBezTo>
                  <a:pt x="161131" y="220375"/>
                  <a:pt x="168563" y="227806"/>
                  <a:pt x="177800" y="227806"/>
                </a:cubicBezTo>
                <a:cubicBezTo>
                  <a:pt x="187037" y="227806"/>
                  <a:pt x="194469" y="220375"/>
                  <a:pt x="194469" y="211138"/>
                </a:cubicBezTo>
                <a:lnTo>
                  <a:pt x="194469" y="133350"/>
                </a:lnTo>
                <a:cubicBezTo>
                  <a:pt x="194469" y="124113"/>
                  <a:pt x="187037" y="116681"/>
                  <a:pt x="177800" y="116681"/>
                </a:cubicBezTo>
                <a:close/>
                <a:moveTo>
                  <a:pt x="196344" y="266700"/>
                </a:moveTo>
                <a:cubicBezTo>
                  <a:pt x="196766" y="259817"/>
                  <a:pt x="193333" y="253268"/>
                  <a:pt x="187432" y="249699"/>
                </a:cubicBezTo>
                <a:cubicBezTo>
                  <a:pt x="181532" y="246129"/>
                  <a:pt x="174138" y="246129"/>
                  <a:pt x="168237" y="249699"/>
                </a:cubicBezTo>
                <a:cubicBezTo>
                  <a:pt x="162336" y="253268"/>
                  <a:pt x="158904" y="259817"/>
                  <a:pt x="159325" y="266700"/>
                </a:cubicBezTo>
                <a:cubicBezTo>
                  <a:pt x="158904" y="273583"/>
                  <a:pt x="162336" y="280132"/>
                  <a:pt x="168237" y="283701"/>
                </a:cubicBezTo>
                <a:cubicBezTo>
                  <a:pt x="174138" y="287271"/>
                  <a:pt x="181532" y="287271"/>
                  <a:pt x="187432" y="283701"/>
                </a:cubicBezTo>
                <a:cubicBezTo>
                  <a:pt x="193333" y="280132"/>
                  <a:pt x="196766" y="273583"/>
                  <a:pt x="196344" y="266700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27" name="Text 25"/>
          <p:cNvSpPr/>
          <p:nvPr/>
        </p:nvSpPr>
        <p:spPr>
          <a:xfrm>
            <a:off x="9080500" y="4381500"/>
            <a:ext cx="6223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 remote technical support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capability after installation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62000" y="5461000"/>
            <a:ext cx="635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How to Verify a Supplier Online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762000" y="5969000"/>
            <a:ext cx="1473200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▶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On </a:t>
            </a:r>
            <a:pPr algn="l">
              <a:lnSpc>
                <a:spcPct val="160000"/>
              </a:lnSpc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Alibaba / Made-in-China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: Look for </a:t>
            </a:r>
            <a:pPr algn="l">
              <a:lnSpc>
                <a:spcPct val="160000"/>
              </a:lnSpc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Trade Assurance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</a:t>
            </a:r>
            <a:pPr algn="l">
              <a:lnSpc>
                <a:spcPct val="160000"/>
              </a:lnSpc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Verified Manufacturer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badges, and video documentation of systems in operation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▶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Request a </a:t>
            </a:r>
            <a:pPr algn="l">
              <a:lnSpc>
                <a:spcPct val="160000"/>
              </a:lnSpc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video call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before placing any order — see their facility and team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▶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Start with a </a:t>
            </a:r>
            <a:pPr algn="l">
              <a:lnSpc>
                <a:spcPct val="160000"/>
              </a:lnSpc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small purchase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(single robot arm) before committing to a full integrated cell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▶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Check if they have </a:t>
            </a:r>
            <a:pPr algn="l">
              <a:lnSpc>
                <a:spcPct val="160000"/>
              </a:lnSpc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export experience to Southeast Asia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ask for shipping records or customer references</a:t>
            </a:r>
            <a:endParaRPr lang="en-US" sz="1500" dirty="0"/>
          </a:p>
        </p:txBody>
      </p:sp>
      <p:sp>
        <p:nvSpPr>
          <p:cNvPr id="30" name="Shape 28"/>
          <p:cNvSpPr/>
          <p:nvPr/>
        </p:nvSpPr>
        <p:spPr>
          <a:xfrm>
            <a:off x="762000" y="8890000"/>
            <a:ext cx="14732000" cy="25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31" name="Text 29"/>
          <p:cNvSpPr/>
          <p:nvPr/>
        </p:nvSpPr>
        <p:spPr>
          <a:xfrm>
            <a:off x="14732000" y="8915400"/>
            <a:ext cx="762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13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7yumhzecv3nhg/mnt/agents/output/cobot-ppt/images/1_UR10_RoboCart.png">    </p:cNvPr>
          <p:cNvPicPr>
            <a:picLocks noChangeAspect="1"/>
          </p:cNvPicPr>
          <p:nvPr/>
        </p:nvPicPr>
        <p:blipFill>
          <a:blip r:embed="rId1"/>
          <a:srcRect l="90" r="90" t="0" b="0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rotWithShape="1" flip="none">
            <a:gsLst>
              <a:gs pos="0">
                <a:srgbClr val="1A1A1A">
                  <a:alpha val="94000"/>
                </a:srgbClr>
              </a:gs>
              <a:gs pos="50000">
                <a:srgbClr val="1A1A1A">
                  <a:alpha val="80000"/>
                </a:srgbClr>
              </a:gs>
              <a:gs pos="100000">
                <a:srgbClr val="1A1A1A">
                  <a:alpha val="53000"/>
                </a:srgbClr>
              </a:gs>
            </a:gsLst>
            <a:lin ang="0" scaled="1"/>
          </a:gra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762000" y="2540000"/>
            <a:ext cx="2540000" cy="1397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96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04</a:t>
            </a:r>
            <a:endParaRPr lang="en-US" sz="9600" dirty="0"/>
          </a:p>
        </p:txBody>
      </p:sp>
      <p:sp>
        <p:nvSpPr>
          <p:cNvPr id="5" name="Text 2"/>
          <p:cNvSpPr/>
          <p:nvPr/>
        </p:nvSpPr>
        <p:spPr>
          <a:xfrm>
            <a:off x="762000" y="4064000"/>
            <a:ext cx="889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800" spc="2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BUSINESS CASE &amp; ROI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762000" y="4889500"/>
            <a:ext cx="762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8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numbers that justify this investment to management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762000" y="5461000"/>
            <a:ext cx="1270000" cy="38100"/>
          </a:xfrm>
          <a:prstGeom prst="rect">
            <a:avLst/>
          </a:prstGeom>
          <a:solidFill>
            <a:srgbClr val="E8913A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2000" y="571500"/>
            <a:ext cx="50800" cy="406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3" name="Text 1"/>
          <p:cNvSpPr/>
          <p:nvPr/>
        </p:nvSpPr>
        <p:spPr>
          <a:xfrm>
            <a:off x="965200" y="533400"/>
            <a:ext cx="12700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lang="en-US" sz="28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Complete Cell Cost: $29K–$58K for Chinese Cobot Solution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62000" y="1270000"/>
            <a:ext cx="4699000" cy="5080000"/>
          </a:xfrm>
          <a:prstGeom prst="rect">
            <a:avLst/>
          </a:prstGeom>
          <a:solidFill>
            <a:srgbClr val="F0EDE8"/>
          </a:solidFill>
          <a:ln/>
        </p:spPr>
      </p:sp>
      <p:sp>
        <p:nvSpPr>
          <p:cNvPr id="5" name="Shape 3"/>
          <p:cNvSpPr/>
          <p:nvPr/>
        </p:nvSpPr>
        <p:spPr>
          <a:xfrm>
            <a:off x="762000" y="1270000"/>
            <a:ext cx="4699000" cy="508000"/>
          </a:xfrm>
          <a:prstGeom prst="rect">
            <a:avLst/>
          </a:prstGeom>
          <a:solidFill>
            <a:srgbClr val="5A5A5A"/>
          </a:solidFill>
          <a:ln/>
        </p:spPr>
      </p:sp>
      <p:sp>
        <p:nvSpPr>
          <p:cNvPr id="6" name="Text 4"/>
          <p:cNvSpPr/>
          <p:nvPr/>
        </p:nvSpPr>
        <p:spPr>
          <a:xfrm>
            <a:off x="762000" y="1270000"/>
            <a:ext cx="4699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BUDGET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16000" y="1968500"/>
            <a:ext cx="4191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~$30,000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1016000" y="2730500"/>
            <a:ext cx="4191000" cy="355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10kg Chinese cobot (Dobot/JAKA)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Single vacuum gripper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Basic tray feeder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Basic I/O interface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Standard safety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Basic integration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1-day training</a:t>
            </a:r>
            <a:endParaRPr lang="en-US" sz="1500" dirty="0"/>
          </a:p>
          <a:p>
            <a:pPr algn="l">
              <a:lnSpc>
                <a:spcPct val="16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Good for:</a:t>
            </a:r>
            <a:pPr algn="l">
              <a:lnSpc>
                <a:spcPct val="16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First automation, proving ROI, single machine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778500" y="1270000"/>
            <a:ext cx="4699000" cy="5080000"/>
          </a:xfrm>
          <a:prstGeom prst="rect">
            <a:avLst/>
          </a:prstGeom>
          <a:solidFill>
            <a:srgbClr val="F0EDE8"/>
          </a:solidFill>
          <a:ln/>
        </p:spPr>
      </p:sp>
      <p:sp>
        <p:nvSpPr>
          <p:cNvPr id="10" name="Shape 8"/>
          <p:cNvSpPr/>
          <p:nvPr/>
        </p:nvSpPr>
        <p:spPr>
          <a:xfrm>
            <a:off x="5778500" y="1270000"/>
            <a:ext cx="4699000" cy="5080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11" name="Text 9"/>
          <p:cNvSpPr/>
          <p:nvPr/>
        </p:nvSpPr>
        <p:spPr>
          <a:xfrm>
            <a:off x="5778500" y="1270000"/>
            <a:ext cx="4699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STANDARD — RECOMMENDED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032500" y="1968500"/>
            <a:ext cx="4191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~$45,000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6032500" y="2730500"/>
            <a:ext cx="4191000" cy="355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12kg Chinese cobot (Elite/JAKA)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Dual gripper system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Drawer magazine (160-250 parts)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Ethernet machine interface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Area scanner safety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Full integration + programming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3-day comprehensive training</a:t>
            </a:r>
            <a:endParaRPr lang="en-US" sz="1500" dirty="0"/>
          </a:p>
          <a:p>
            <a:pPr algn="l">
              <a:lnSpc>
                <a:spcPct val="16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Good for:</a:t>
            </a:r>
            <a:pPr algn="l">
              <a:lnSpc>
                <a:spcPct val="16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Production scale-up, longer unattended runs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10795000" y="1270000"/>
            <a:ext cx="4699000" cy="5080000"/>
          </a:xfrm>
          <a:prstGeom prst="rect">
            <a:avLst/>
          </a:prstGeom>
          <a:solidFill>
            <a:srgbClr val="F0EDE8"/>
          </a:solidFill>
          <a:ln/>
        </p:spPr>
      </p:sp>
      <p:sp>
        <p:nvSpPr>
          <p:cNvPr id="15" name="Shape 13"/>
          <p:cNvSpPr/>
          <p:nvPr/>
        </p:nvSpPr>
        <p:spPr>
          <a:xfrm>
            <a:off x="10795000" y="1270000"/>
            <a:ext cx="4699000" cy="508000"/>
          </a:xfrm>
          <a:prstGeom prst="rect">
            <a:avLst/>
          </a:prstGeom>
          <a:solidFill>
            <a:srgbClr val="2D2D2D"/>
          </a:solidFill>
          <a:ln/>
        </p:spPr>
      </p:sp>
      <p:sp>
        <p:nvSpPr>
          <p:cNvPr id="16" name="Text 14"/>
          <p:cNvSpPr/>
          <p:nvPr/>
        </p:nvSpPr>
        <p:spPr>
          <a:xfrm>
            <a:off x="10795000" y="1270000"/>
            <a:ext cx="4699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PREMIUM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1049000" y="1968500"/>
            <a:ext cx="4191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~$58,000</a:t>
            </a:r>
            <a:endParaRPr lang="en-US" sz="4000" dirty="0"/>
          </a:p>
        </p:txBody>
      </p:sp>
      <p:sp>
        <p:nvSpPr>
          <p:cNvPr id="18" name="Text 16"/>
          <p:cNvSpPr/>
          <p:nvPr/>
        </p:nvSpPr>
        <p:spPr>
          <a:xfrm>
            <a:off x="11049000" y="2730500"/>
            <a:ext cx="4191000" cy="336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Multi-machine tending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Advanced vision system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Automated conveyor feeder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Full PLC integration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Complete safety enclosure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Turnkey installation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On-site training + support</a:t>
            </a:r>
            <a:endParaRPr lang="en-US" sz="1500" dirty="0"/>
          </a:p>
          <a:p>
            <a:pPr algn="l">
              <a:lnSpc>
                <a:spcPct val="16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Good for:</a:t>
            </a:r>
            <a:pPr algn="l">
              <a:lnSpc>
                <a:spcPct val="16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High-volume dedicated lines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762000" y="6604000"/>
            <a:ext cx="1473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Additional Costs: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Shipping to Philippines ~$500–$1,500  |  Import duty: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0%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under RCEP for BOI-registered enterprises  |  On-site commissioning: ~$1,500–$3,000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762000" y="8813800"/>
            <a:ext cx="14732000" cy="25400"/>
          </a:xfrm>
          <a:prstGeom prst="rect">
            <a:avLst/>
          </a:prstGeom>
          <a:solidFill>
            <a:srgbClr val="E8913A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2000" y="571500"/>
            <a:ext cx="50800" cy="406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3" name="Text 1"/>
          <p:cNvSpPr/>
          <p:nvPr/>
        </p:nvSpPr>
        <p:spPr>
          <a:xfrm>
            <a:off x="965200" y="533400"/>
            <a:ext cx="12700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lang="en-US" sz="28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ROI: 9-Month Payback with 30–50% More Output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62000" y="1270000"/>
            <a:ext cx="3429000" cy="1524000"/>
          </a:xfrm>
          <a:prstGeom prst="rect">
            <a:avLst/>
          </a:prstGeom>
          <a:solidFill>
            <a:srgbClr val="2D2D2D"/>
          </a:solidFill>
          <a:ln/>
        </p:spPr>
      </p:sp>
      <p:sp>
        <p:nvSpPr>
          <p:cNvPr id="5" name="Text 3"/>
          <p:cNvSpPr/>
          <p:nvPr/>
        </p:nvSpPr>
        <p:spPr>
          <a:xfrm>
            <a:off x="952500" y="1333500"/>
            <a:ext cx="3048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 Months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952500" y="2095500"/>
            <a:ext cx="304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lang="en-US" sz="14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Payback Period</a:t>
            </a:r>
            <a:endParaRPr lang="en-US" sz="1400" dirty="0"/>
          </a:p>
          <a:p>
            <a:pPr algn="ctr">
              <a:lnSpc>
                <a:spcPct val="130000"/>
              </a:lnSpc>
            </a:pPr>
            <a:r>
              <a:rPr lang="en-US" sz="14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(Chinese Cobot Cell)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08500" y="1270000"/>
            <a:ext cx="3429000" cy="1524000"/>
          </a:xfrm>
          <a:prstGeom prst="rect">
            <a:avLst/>
          </a:prstGeom>
          <a:solidFill>
            <a:srgbClr val="2D2D2D"/>
          </a:solidFill>
          <a:ln/>
        </p:spPr>
      </p:sp>
      <p:sp>
        <p:nvSpPr>
          <p:cNvPr id="8" name="Text 6"/>
          <p:cNvSpPr/>
          <p:nvPr/>
        </p:nvSpPr>
        <p:spPr>
          <a:xfrm>
            <a:off x="4699000" y="1333500"/>
            <a:ext cx="3048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38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60% → 90%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4699000" y="2095500"/>
            <a:ext cx="304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lang="en-US" sz="14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Spindle Utilization</a:t>
            </a:r>
            <a:endParaRPr lang="en-US" sz="1400" dirty="0"/>
          </a:p>
          <a:p>
            <a:pPr algn="ctr">
              <a:lnSpc>
                <a:spcPct val="130000"/>
              </a:lnSpc>
            </a:pPr>
            <a:r>
              <a:rPr lang="en-US" sz="14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(+30–40% more output)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255000" y="1270000"/>
            <a:ext cx="3429000" cy="1524000"/>
          </a:xfrm>
          <a:prstGeom prst="rect">
            <a:avLst/>
          </a:prstGeom>
          <a:solidFill>
            <a:srgbClr val="2D2D2D"/>
          </a:solidFill>
          <a:ln/>
        </p:spPr>
      </p:sp>
      <p:sp>
        <p:nvSpPr>
          <p:cNvPr id="11" name="Text 9"/>
          <p:cNvSpPr/>
          <p:nvPr/>
        </p:nvSpPr>
        <p:spPr>
          <a:xfrm>
            <a:off x="8445500" y="1333500"/>
            <a:ext cx="3048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$6K–$10K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8445500" y="2095500"/>
            <a:ext cx="304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lang="en-US" sz="14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Annual Labor Savings</a:t>
            </a:r>
            <a:endParaRPr lang="en-US" sz="1400" dirty="0"/>
          </a:p>
          <a:p>
            <a:pPr algn="ctr">
              <a:lnSpc>
                <a:spcPct val="130000"/>
              </a:lnSpc>
            </a:pPr>
            <a:r>
              <a:rPr lang="en-US" sz="14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(per machine, 2 shifts)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12001500" y="1270000"/>
            <a:ext cx="3492500" cy="1524000"/>
          </a:xfrm>
          <a:prstGeom prst="rect">
            <a:avLst/>
          </a:prstGeom>
          <a:solidFill>
            <a:srgbClr val="2D2D2D"/>
          </a:solidFill>
          <a:ln/>
        </p:spPr>
      </p:sp>
      <p:sp>
        <p:nvSpPr>
          <p:cNvPr id="14" name="Text 12"/>
          <p:cNvSpPr/>
          <p:nvPr/>
        </p:nvSpPr>
        <p:spPr>
          <a:xfrm>
            <a:off x="12192000" y="1333500"/>
            <a:ext cx="31115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50–80%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12192000" y="2095500"/>
            <a:ext cx="31115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lang="en-US" sz="14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Scrap Reduction</a:t>
            </a:r>
            <a:endParaRPr lang="en-US" sz="1400" dirty="0"/>
          </a:p>
          <a:p>
            <a:pPr algn="ctr">
              <a:lnSpc>
                <a:spcPct val="130000"/>
              </a:lnSpc>
            </a:pPr>
            <a:r>
              <a:rPr lang="en-US" sz="14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(consistent loading)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62000" y="3048000"/>
            <a:ext cx="762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8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Cumulative ROI Over 18 Months</a:t>
            </a:r>
            <a:endParaRPr lang="en-US" sz="1800" dirty="0"/>
          </a:p>
        </p:txBody>
      </p:sp>
      <p:graphicFrame>
        <p:nvGraphicFramePr>
          <p:cNvPr id="17" name="Chart 0" descr=""/>
          <p:cNvGraphicFramePr/>
          <p:nvPr/>
        </p:nvGraphicFramePr>
        <p:xfrm>
          <a:off x="762000" y="3492500"/>
          <a:ext cx="8890000" cy="3810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8" name="Text 15"/>
          <p:cNvSpPr/>
          <p:nvPr/>
        </p:nvSpPr>
        <p:spPr>
          <a:xfrm>
            <a:off x="10160000" y="3048000"/>
            <a:ext cx="5334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8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Additional Benefits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0160000" y="3556000"/>
            <a:ext cx="5334000" cy="3746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70000"/>
              </a:lnSpc>
            </a:pPr>
            <a:r>
              <a:rPr lang="en-US" sz="14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▶</a:t>
            </a:r>
            <a:pPr algn="l">
              <a:lnSpc>
                <a:spcPct val="170000"/>
              </a:lnSpc>
            </a:pPr>
            <a:r>
              <a:rPr lang="en-US" sz="14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</a:t>
            </a:r>
            <a:pPr algn="l">
              <a:lnSpc>
                <a:spcPct val="170000"/>
              </a:lnSpc>
            </a:pPr>
            <a:r>
              <a:rPr lang="en-US" sz="14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Lights-out production</a:t>
            </a:r>
            <a:pPr algn="l">
              <a:lnSpc>
                <a:spcPct val="170000"/>
              </a:lnSpc>
            </a:pPr>
            <a:r>
              <a:rPr lang="en-US" sz="14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run overnight and weekends with no labor cost</a:t>
            </a:r>
            <a:endParaRPr lang="en-US" sz="1400" dirty="0"/>
          </a:p>
          <a:p>
            <a:pPr algn="l">
              <a:lnSpc>
                <a:spcPct val="170000"/>
              </a:lnSpc>
            </a:pPr>
            <a:r>
              <a:rPr lang="en-US" sz="14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▶</a:t>
            </a:r>
            <a:pPr algn="l">
              <a:lnSpc>
                <a:spcPct val="170000"/>
              </a:lnSpc>
            </a:pPr>
            <a:r>
              <a:rPr lang="en-US" sz="14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</a:t>
            </a:r>
            <a:pPr algn="l">
              <a:lnSpc>
                <a:spcPct val="170000"/>
              </a:lnSpc>
            </a:pPr>
            <a:r>
              <a:rPr lang="en-US" sz="14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Eliminate repetitive strain injuries</a:t>
            </a:r>
            <a:pPr algn="l">
              <a:lnSpc>
                <a:spcPct val="170000"/>
              </a:lnSpc>
            </a:pPr>
            <a:r>
              <a:rPr lang="en-US" sz="14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from lifting heavy panels</a:t>
            </a:r>
            <a:endParaRPr lang="en-US" sz="1400" dirty="0"/>
          </a:p>
          <a:p>
            <a:pPr algn="l">
              <a:lnSpc>
                <a:spcPct val="170000"/>
              </a:lnSpc>
            </a:pPr>
            <a:r>
              <a:rPr lang="en-US" sz="14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▶</a:t>
            </a:r>
            <a:pPr algn="l">
              <a:lnSpc>
                <a:spcPct val="170000"/>
              </a:lnSpc>
            </a:pPr>
            <a:r>
              <a:rPr lang="en-US" sz="14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</a:t>
            </a:r>
            <a:pPr algn="l">
              <a:lnSpc>
                <a:spcPct val="170000"/>
              </a:lnSpc>
            </a:pPr>
            <a:r>
              <a:rPr lang="en-US" sz="14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Reduce dust exposure</a:t>
            </a:r>
            <a:pPr algn="l">
              <a:lnSpc>
                <a:spcPct val="170000"/>
              </a:lnSpc>
            </a:pPr>
            <a:r>
              <a:rPr lang="en-US" sz="14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for operators</a:t>
            </a:r>
            <a:endParaRPr lang="en-US" sz="1400" dirty="0"/>
          </a:p>
          <a:p>
            <a:pPr algn="l">
              <a:lnSpc>
                <a:spcPct val="170000"/>
              </a:lnSpc>
            </a:pPr>
            <a:r>
              <a:rPr lang="en-US" sz="14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▶</a:t>
            </a:r>
            <a:pPr algn="l">
              <a:lnSpc>
                <a:spcPct val="170000"/>
              </a:lnSpc>
            </a:pPr>
            <a:r>
              <a:rPr lang="en-US" sz="14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</a:t>
            </a:r>
            <a:pPr algn="l">
              <a:lnSpc>
                <a:spcPct val="170000"/>
              </a:lnSpc>
            </a:pPr>
            <a:r>
              <a:rPr lang="en-US" sz="14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Free skilled workers</a:t>
            </a:r>
            <a:pPr algn="l">
              <a:lnSpc>
                <a:spcPct val="170000"/>
              </a:lnSpc>
            </a:pPr>
            <a:r>
              <a:rPr lang="en-US" sz="14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for quality inspection and maintenance</a:t>
            </a:r>
            <a:endParaRPr lang="en-US" sz="1400" dirty="0"/>
          </a:p>
          <a:p>
            <a:pPr algn="l">
              <a:lnSpc>
                <a:spcPct val="170000"/>
              </a:lnSpc>
            </a:pPr>
            <a:r>
              <a:rPr lang="en-US" sz="14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▶</a:t>
            </a:r>
            <a:pPr algn="l">
              <a:lnSpc>
                <a:spcPct val="170000"/>
              </a:lnSpc>
            </a:pPr>
            <a:r>
              <a:rPr lang="en-US" sz="14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</a:t>
            </a:r>
            <a:pPr algn="l">
              <a:lnSpc>
                <a:spcPct val="170000"/>
              </a:lnSpc>
            </a:pPr>
            <a:r>
              <a:rPr lang="en-US" sz="14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Consistent cut quality</a:t>
            </a:r>
            <a:pPr algn="l">
              <a:lnSpc>
                <a:spcPct val="170000"/>
              </a:lnSpc>
            </a:pPr>
            <a:r>
              <a:rPr lang="en-US" sz="14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precise panel positioning every cycle</a:t>
            </a:r>
            <a:endParaRPr lang="en-US" sz="1400" dirty="0"/>
          </a:p>
          <a:p>
            <a:pPr algn="l">
              <a:lnSpc>
                <a:spcPct val="170000"/>
              </a:lnSpc>
            </a:pPr>
            <a:r>
              <a:rPr lang="en-US" sz="14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▶</a:t>
            </a:r>
            <a:pPr algn="l">
              <a:lnSpc>
                <a:spcPct val="170000"/>
              </a:lnSpc>
            </a:pPr>
            <a:r>
              <a:rPr lang="en-US" sz="14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</a:t>
            </a:r>
            <a:pPr algn="l">
              <a:lnSpc>
                <a:spcPct val="170000"/>
              </a:lnSpc>
            </a:pPr>
            <a:r>
              <a:rPr lang="en-US" sz="14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Scale easily</a:t>
            </a:r>
            <a:pPr algn="l">
              <a:lnSpc>
                <a:spcPct val="170000"/>
              </a:lnSpc>
            </a:pPr>
            <a:r>
              <a:rPr lang="en-US" sz="14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replicate the cell across multiple CNC machines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762000" y="8890000"/>
            <a:ext cx="14732000" cy="25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21" name="Text 18"/>
          <p:cNvSpPr/>
          <p:nvPr/>
        </p:nvSpPr>
        <p:spPr>
          <a:xfrm>
            <a:off x="14732000" y="8915400"/>
            <a:ext cx="762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16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2000" y="571500"/>
            <a:ext cx="50800" cy="406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3" name="Text 1"/>
          <p:cNvSpPr/>
          <p:nvPr/>
        </p:nvSpPr>
        <p:spPr>
          <a:xfrm>
            <a:off x="965200" y="533400"/>
            <a:ext cx="12700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lang="en-US" sz="28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Implementation Roadmap: Decision to Production in 8 Weeks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62000" y="2095500"/>
            <a:ext cx="14732000" cy="508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5" name="Shape 3"/>
          <p:cNvSpPr/>
          <p:nvPr/>
        </p:nvSpPr>
        <p:spPr>
          <a:xfrm>
            <a:off x="1371600" y="2006600"/>
            <a:ext cx="228600" cy="228600"/>
          </a:xfrm>
          <a:prstGeom prst="ellipse">
            <a:avLst/>
          </a:prstGeom>
          <a:solidFill>
            <a:srgbClr val="E8913A"/>
          </a:solidFill>
          <a:ln/>
        </p:spPr>
      </p:sp>
      <p:sp>
        <p:nvSpPr>
          <p:cNvPr id="6" name="Shape 4"/>
          <p:cNvSpPr/>
          <p:nvPr/>
        </p:nvSpPr>
        <p:spPr>
          <a:xfrm>
            <a:off x="3911600" y="2006600"/>
            <a:ext cx="228600" cy="228600"/>
          </a:xfrm>
          <a:prstGeom prst="ellipse">
            <a:avLst/>
          </a:prstGeom>
          <a:solidFill>
            <a:srgbClr val="E8913A"/>
          </a:solidFill>
          <a:ln/>
        </p:spPr>
      </p:sp>
      <p:sp>
        <p:nvSpPr>
          <p:cNvPr id="7" name="Shape 5"/>
          <p:cNvSpPr/>
          <p:nvPr/>
        </p:nvSpPr>
        <p:spPr>
          <a:xfrm>
            <a:off x="6451600" y="2006600"/>
            <a:ext cx="228600" cy="228600"/>
          </a:xfrm>
          <a:prstGeom prst="ellipse">
            <a:avLst/>
          </a:prstGeom>
          <a:solidFill>
            <a:srgbClr val="E8913A"/>
          </a:solidFill>
          <a:ln/>
        </p:spPr>
      </p:sp>
      <p:sp>
        <p:nvSpPr>
          <p:cNvPr id="8" name="Shape 6"/>
          <p:cNvSpPr/>
          <p:nvPr/>
        </p:nvSpPr>
        <p:spPr>
          <a:xfrm>
            <a:off x="8991600" y="2006600"/>
            <a:ext cx="228600" cy="228600"/>
          </a:xfrm>
          <a:prstGeom prst="ellipse">
            <a:avLst/>
          </a:prstGeom>
          <a:solidFill>
            <a:srgbClr val="E8913A"/>
          </a:solidFill>
          <a:ln/>
        </p:spPr>
      </p:sp>
      <p:sp>
        <p:nvSpPr>
          <p:cNvPr id="9" name="Shape 7"/>
          <p:cNvSpPr/>
          <p:nvPr/>
        </p:nvSpPr>
        <p:spPr>
          <a:xfrm>
            <a:off x="11531600" y="2006600"/>
            <a:ext cx="228600" cy="228600"/>
          </a:xfrm>
          <a:prstGeom prst="ellipse">
            <a:avLst/>
          </a:prstGeom>
          <a:solidFill>
            <a:srgbClr val="E8913A"/>
          </a:solidFill>
          <a:ln/>
        </p:spPr>
      </p:sp>
      <p:sp>
        <p:nvSpPr>
          <p:cNvPr id="10" name="Shape 8"/>
          <p:cNvSpPr/>
          <p:nvPr/>
        </p:nvSpPr>
        <p:spPr>
          <a:xfrm>
            <a:off x="14071600" y="2006600"/>
            <a:ext cx="228600" cy="228600"/>
          </a:xfrm>
          <a:prstGeom prst="ellipse">
            <a:avLst/>
          </a:prstGeom>
          <a:solidFill>
            <a:srgbClr val="E8913A"/>
          </a:solidFill>
          <a:ln/>
        </p:spPr>
      </p:sp>
      <p:sp>
        <p:nvSpPr>
          <p:cNvPr id="11" name="Text 9"/>
          <p:cNvSpPr/>
          <p:nvPr/>
        </p:nvSpPr>
        <p:spPr>
          <a:xfrm>
            <a:off x="762000" y="1651000"/>
            <a:ext cx="1524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WEEK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62000" y="2476500"/>
            <a:ext cx="2413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Assessment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62000" y="2857500"/>
            <a:ext cx="2413000" cy="127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Document CNC model, panel sizes, cycle times. Share photos/videos of current process with integrator.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302000" y="1651000"/>
            <a:ext cx="1524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WEEKS 1-2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302000" y="2476500"/>
            <a:ext cx="2413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Design &amp; Quote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302000" y="2857500"/>
            <a:ext cx="2413000" cy="127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Integrator proposes robot, gripper, feeder config. Review quotation line-by-line. Negotiate terms.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842000" y="1651000"/>
            <a:ext cx="1524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WEEKS 2-6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842000" y="2476500"/>
            <a:ext cx="2413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Production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842000" y="2857500"/>
            <a:ext cx="2413000" cy="127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15-25 working days. Factory Acceptance Test (FAT) with 72-hour continuous operation validation.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382000" y="1651000"/>
            <a:ext cx="1524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WEEKS 6-8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382000" y="2476500"/>
            <a:ext cx="2413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Shipping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382000" y="2857500"/>
            <a:ext cx="2413000" cy="127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5-10 days ocean freight to Philippines. 3-7 days customs clearance with complete documentation.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0922000" y="1651000"/>
            <a:ext cx="1524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WEEK 8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0922000" y="2476500"/>
            <a:ext cx="2413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Installation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0922000" y="2857500"/>
            <a:ext cx="2413000" cy="127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Position workstation, connect cables, install gripper, load program. 1-2 days with pre-configured system.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13462000" y="1651000"/>
            <a:ext cx="1524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WEEKS 8-9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3462000" y="2476500"/>
            <a:ext cx="2032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Training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3462000" y="2857500"/>
            <a:ext cx="2032000" cy="1587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Train 2-3 operators on robot operation, program modification, and troubleshooting procedures.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762000" y="4572000"/>
            <a:ext cx="635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to Prepare Before Contacting Suppliers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762000" y="5080000"/>
            <a:ext cx="7112000" cy="2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7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CNC machine brand and model number</a:t>
            </a:r>
            <a:endParaRPr lang="en-US" sz="1600" dirty="0"/>
          </a:p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7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Controller brand (Fanuc, Siemens, etc.)</a:t>
            </a:r>
            <a:endParaRPr lang="en-US" sz="1600" dirty="0"/>
          </a:p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7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Typical panel sizes and weights you process</a:t>
            </a:r>
            <a:endParaRPr lang="en-US" sz="1600" dirty="0"/>
          </a:p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7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Current cycle times per operation</a:t>
            </a:r>
            <a:endParaRPr lang="en-US" sz="1600" dirty="0"/>
          </a:p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7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Number of shifts and operators per machine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8382000" y="5080000"/>
            <a:ext cx="7112000" cy="2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7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Photos of the CNC machine and surrounding area</a:t>
            </a:r>
            <a:endParaRPr lang="en-US" sz="1600" dirty="0"/>
          </a:p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7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Available floor space beside the machine</a:t>
            </a:r>
            <a:endParaRPr lang="en-US" sz="1600" dirty="0"/>
          </a:p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7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Door opening mechanism (swing/slide/automatic)</a:t>
            </a:r>
            <a:endParaRPr lang="en-US" sz="1600" dirty="0"/>
          </a:p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7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Your budget range and target timeline</a:t>
            </a:r>
            <a:endParaRPr lang="en-US" sz="1600" dirty="0"/>
          </a:p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7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Power supply specifications (voltage, frequency)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762000" y="8890000"/>
            <a:ext cx="14732000" cy="25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33" name="Text 31"/>
          <p:cNvSpPr/>
          <p:nvPr/>
        </p:nvSpPr>
        <p:spPr>
          <a:xfrm>
            <a:off x="14732000" y="8915400"/>
            <a:ext cx="762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17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1778000"/>
            <a:ext cx="2540000" cy="381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3" name="Text 1"/>
          <p:cNvSpPr/>
          <p:nvPr/>
        </p:nvSpPr>
        <p:spPr>
          <a:xfrm>
            <a:off x="3048000" y="2095500"/>
            <a:ext cx="10160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400" spc="3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READY TO START?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858000" y="3048000"/>
            <a:ext cx="2540000" cy="381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5" name="Text 3"/>
          <p:cNvSpPr/>
          <p:nvPr/>
        </p:nvSpPr>
        <p:spPr>
          <a:xfrm>
            <a:off x="4318000" y="3429000"/>
            <a:ext cx="762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8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YOUR NEXT STEPS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540000" y="4064000"/>
            <a:ext cx="635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32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3238500" y="4000500"/>
            <a:ext cx="4318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5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Document your CNC machine model, panel sizes, and cycle times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001000" y="4064000"/>
            <a:ext cx="635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32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8699500" y="4000500"/>
            <a:ext cx="457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5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Contact Dobot at </a:t>
            </a:r>
            <a:pPr algn="l">
              <a:lnSpc>
                <a:spcPct val="140000"/>
              </a:lnSpc>
            </a:pPr>
            <a:r>
              <a:rPr lang="en-US" sz="15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sales@dobot-robots.com</a:t>
            </a:r>
            <a:pPr algn="l">
              <a:lnSpc>
                <a:spcPct val="140000"/>
              </a:lnSpc>
            </a:pPr>
            <a:r>
              <a:rPr lang="en-US" sz="15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for initial assessment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540000" y="4953000"/>
            <a:ext cx="635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32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3238500" y="4889500"/>
            <a:ext cx="4318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5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Attend </a:t>
            </a:r>
            <a:pPr algn="l">
              <a:lnSpc>
                <a:spcPct val="140000"/>
              </a:lnSpc>
            </a:pPr>
            <a:r>
              <a:rPr lang="en-US" sz="15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ARE Shenzhen Expo</a:t>
            </a:r>
            <a:pPr algn="l">
              <a:lnSpc>
                <a:spcPct val="140000"/>
              </a:lnSpc>
            </a:pPr>
            <a:r>
              <a:rPr lang="en-US" sz="15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Aug 26-28, 2026 to meet integrators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001000" y="4953000"/>
            <a:ext cx="635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32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8699500" y="4889500"/>
            <a:ext cx="457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5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Budget </a:t>
            </a:r>
            <a:pPr algn="l">
              <a:lnSpc>
                <a:spcPct val="140000"/>
              </a:lnSpc>
            </a:pPr>
            <a:r>
              <a:rPr lang="en-US" sz="15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$30K-$50K</a:t>
            </a:r>
            <a:pPr algn="l">
              <a:lnSpc>
                <a:spcPct val="140000"/>
              </a:lnSpc>
            </a:pPr>
            <a:r>
              <a:rPr lang="en-US" sz="15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for first cell, expect </a:t>
            </a:r>
            <a:pPr algn="l">
              <a:lnSpc>
                <a:spcPct val="140000"/>
              </a:lnSpc>
            </a:pPr>
            <a:r>
              <a:rPr lang="en-US" sz="15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9-month ROI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588000" y="5969000"/>
            <a:ext cx="5080000" cy="12700"/>
          </a:xfrm>
          <a:prstGeom prst="rect">
            <a:avLst/>
          </a:prstGeom>
          <a:solidFill>
            <a:srgbClr val="5A5A5A"/>
          </a:solidFill>
          <a:ln/>
        </p:spPr>
      </p:sp>
      <p:sp>
        <p:nvSpPr>
          <p:cNvPr id="15" name="Text 13"/>
          <p:cNvSpPr/>
          <p:nvPr/>
        </p:nvSpPr>
        <p:spPr>
          <a:xfrm>
            <a:off x="3048000" y="6223000"/>
            <a:ext cx="10160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800" i="1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best time to automate was yesterday. The second-best time is now."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762000" y="8255000"/>
            <a:ext cx="14732000" cy="25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17" name="Text 15"/>
          <p:cNvSpPr/>
          <p:nvPr/>
        </p:nvSpPr>
        <p:spPr>
          <a:xfrm>
            <a:off x="762000" y="84455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Cobot Procurement Guide  /  Furniture Manufacturing  /  July 2026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635000"/>
            <a:ext cx="5080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spc="400" kern="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YOUR EVALUATION ROADMAP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62000" y="1079500"/>
            <a:ext cx="635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6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What's Inside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762000" y="2159000"/>
            <a:ext cx="7048500" cy="2921000"/>
          </a:xfrm>
          <a:prstGeom prst="rect">
            <a:avLst/>
          </a:prstGeom>
          <a:solidFill>
            <a:srgbClr val="2D2D2D"/>
          </a:solidFill>
          <a:ln/>
        </p:spPr>
      </p:sp>
      <p:sp>
        <p:nvSpPr>
          <p:cNvPr id="5" name="Text 3"/>
          <p:cNvSpPr/>
          <p:nvPr/>
        </p:nvSpPr>
        <p:spPr>
          <a:xfrm>
            <a:off x="1079500" y="2413000"/>
            <a:ext cx="1016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8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01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1079500" y="3302000"/>
            <a:ext cx="635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Our CNC Tending Challenge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79500" y="3810000"/>
            <a:ext cx="6350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Understanding what we need to automate and why a cobot is the right solution for our furniture plant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445500" y="2159000"/>
            <a:ext cx="7048500" cy="2921000"/>
          </a:xfrm>
          <a:prstGeom prst="rect">
            <a:avLst/>
          </a:prstGeom>
          <a:solidFill>
            <a:srgbClr val="2D2D2D"/>
          </a:solidFill>
          <a:ln/>
        </p:spPr>
      </p:sp>
      <p:sp>
        <p:nvSpPr>
          <p:cNvPr id="9" name="Text 7"/>
          <p:cNvSpPr/>
          <p:nvPr/>
        </p:nvSpPr>
        <p:spPr>
          <a:xfrm>
            <a:off x="8763000" y="2413000"/>
            <a:ext cx="1016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8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02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8763000" y="3302000"/>
            <a:ext cx="635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Robot Selection Guide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8763000" y="3810000"/>
            <a:ext cx="6350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How to match the right cobot model to our furniture panels, reach requirements, and budget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62000" y="5461000"/>
            <a:ext cx="7048500" cy="2921000"/>
          </a:xfrm>
          <a:prstGeom prst="rect">
            <a:avLst/>
          </a:prstGeom>
          <a:solidFill>
            <a:srgbClr val="2D2D2D"/>
          </a:solidFill>
          <a:ln/>
        </p:spPr>
      </p:sp>
      <p:sp>
        <p:nvSpPr>
          <p:cNvPr id="13" name="Text 11"/>
          <p:cNvSpPr/>
          <p:nvPr/>
        </p:nvSpPr>
        <p:spPr>
          <a:xfrm>
            <a:off x="1079500" y="5715000"/>
            <a:ext cx="1016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8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03</a:t>
            </a:r>
            <a:endParaRPr lang="en-US" sz="4800" dirty="0"/>
          </a:p>
        </p:txBody>
      </p:sp>
      <p:sp>
        <p:nvSpPr>
          <p:cNvPr id="14" name="Text 12"/>
          <p:cNvSpPr/>
          <p:nvPr/>
        </p:nvSpPr>
        <p:spPr>
          <a:xfrm>
            <a:off x="1079500" y="6604000"/>
            <a:ext cx="635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Evaluating Shenzhen Consultants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079500" y="7112000"/>
            <a:ext cx="6350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How to find, vet, and select the right robot integrator among Shenzhen's 40+ specialists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8445500" y="5461000"/>
            <a:ext cx="7048500" cy="2921000"/>
          </a:xfrm>
          <a:prstGeom prst="rect">
            <a:avLst/>
          </a:prstGeom>
          <a:solidFill>
            <a:srgbClr val="2D2D2D"/>
          </a:solidFill>
          <a:ln/>
        </p:spPr>
      </p:sp>
      <p:sp>
        <p:nvSpPr>
          <p:cNvPr id="17" name="Text 15"/>
          <p:cNvSpPr/>
          <p:nvPr/>
        </p:nvSpPr>
        <p:spPr>
          <a:xfrm>
            <a:off x="8763000" y="5715000"/>
            <a:ext cx="1016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8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04</a:t>
            </a:r>
            <a:endParaRPr lang="en-US" sz="4800" dirty="0"/>
          </a:p>
        </p:txBody>
      </p:sp>
      <p:sp>
        <p:nvSpPr>
          <p:cNvPr id="18" name="Text 16"/>
          <p:cNvSpPr/>
          <p:nvPr/>
        </p:nvSpPr>
        <p:spPr>
          <a:xfrm>
            <a:off x="8763000" y="6604000"/>
            <a:ext cx="635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Business Case &amp; ROI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8763000" y="7112000"/>
            <a:ext cx="6350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numbers that justify this investment: costs, payback timelines, and expected production gains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7yumhzecv3nhg/mnt/agents/output/cobot-ppt/images/9_Robotics_revolution_in_woodworking.png">    </p:cNvPr>
          <p:cNvPicPr>
            <a:picLocks noChangeAspect="1"/>
          </p:cNvPicPr>
          <p:nvPr/>
        </p:nvPicPr>
        <p:blipFill>
          <a:blip r:embed="rId1"/>
          <a:srcRect l="0" r="0" t="12500" b="12500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rotWithShape="1" flip="none">
            <a:gsLst>
              <a:gs pos="0">
                <a:srgbClr val="1A1A1A">
                  <a:alpha val="94000"/>
                </a:srgbClr>
              </a:gs>
              <a:gs pos="50000">
                <a:srgbClr val="1A1A1A">
                  <a:alpha val="80000"/>
                </a:srgbClr>
              </a:gs>
              <a:gs pos="100000">
                <a:srgbClr val="1A1A1A">
                  <a:alpha val="53000"/>
                </a:srgbClr>
              </a:gs>
            </a:gsLst>
            <a:lin ang="0" scaled="1"/>
          </a:gra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762000" y="2540000"/>
            <a:ext cx="2540000" cy="1397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96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01</a:t>
            </a:r>
            <a:endParaRPr lang="en-US" sz="9600" dirty="0"/>
          </a:p>
        </p:txBody>
      </p:sp>
      <p:sp>
        <p:nvSpPr>
          <p:cNvPr id="5" name="Text 2"/>
          <p:cNvSpPr/>
          <p:nvPr/>
        </p:nvSpPr>
        <p:spPr>
          <a:xfrm>
            <a:off x="762000" y="4064000"/>
            <a:ext cx="889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800" spc="2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OUR CNC TENDING CHALLENGE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762000" y="4826000"/>
            <a:ext cx="7620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8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Understanding what we need to automate and why a cobot is the right solution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762000" y="5486400"/>
            <a:ext cx="1270000" cy="38100"/>
          </a:xfrm>
          <a:prstGeom prst="rect">
            <a:avLst/>
          </a:prstGeom>
          <a:solidFill>
            <a:srgbClr val="E8913A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2000" y="571500"/>
            <a:ext cx="50800" cy="406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3" name="Text 1"/>
          <p:cNvSpPr/>
          <p:nvPr/>
        </p:nvSpPr>
        <p:spPr>
          <a:xfrm>
            <a:off x="965200" y="533400"/>
            <a:ext cx="10160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lang="en-US" sz="28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We Are Automating: CNC Loading &amp; Unloading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62000" y="1270000"/>
            <a:ext cx="7112000" cy="431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Our Process Today</a:t>
            </a:r>
            <a:endParaRPr lang="en-US" sz="1500" dirty="0"/>
          </a:p>
          <a:p>
            <a:pPr algn="l">
              <a:lnSpc>
                <a:spcPct val="14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Operators manually load raw wood panels into CNC routers, wait for the cutting/drilling cycle, then unload finished parts. This creates several problems:</a:t>
            </a:r>
            <a:endParaRPr lang="en-US" sz="1500" dirty="0"/>
          </a:p>
          <a:p>
            <a:pPr algn="l">
              <a:lnSpc>
                <a:spcPct val="14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▶</a:t>
            </a:r>
            <a:pPr algn="l">
              <a:lnSpc>
                <a:spcPct val="14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</a:t>
            </a:r>
            <a:pPr algn="l">
              <a:lnSpc>
                <a:spcPct val="140000"/>
              </a:lnSpc>
              <a:spcBef>
                <a:spcPts val="1000"/>
              </a:spcBef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Operator fatigue</a:t>
            </a:r>
            <a:pPr algn="l">
              <a:lnSpc>
                <a:spcPct val="14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from repetitive lifting of 10–40kg panels</a:t>
            </a:r>
            <a:endParaRPr lang="en-US" sz="1500" dirty="0"/>
          </a:p>
          <a:p>
            <a:pPr algn="l">
              <a:lnSpc>
                <a:spcPct val="14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▶</a:t>
            </a:r>
            <a:pPr algn="l">
              <a:lnSpc>
                <a:spcPct val="14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</a:t>
            </a:r>
            <a:pPr algn="l">
              <a:lnSpc>
                <a:spcPct val="140000"/>
              </a:lnSpc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Inconsistent loading</a:t>
            </a:r>
            <a:pPr algn="l">
              <a:lnSpc>
                <a:spcPct val="14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affects cut quality and increases scrap</a:t>
            </a:r>
            <a:endParaRPr lang="en-US" sz="1500" dirty="0"/>
          </a:p>
          <a:p>
            <a:pPr algn="l">
              <a:lnSpc>
                <a:spcPct val="14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▶</a:t>
            </a:r>
            <a:pPr algn="l">
              <a:lnSpc>
                <a:spcPct val="14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</a:t>
            </a:r>
            <a:pPr algn="l">
              <a:lnSpc>
                <a:spcPct val="140000"/>
              </a:lnSpc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Dust exposure</a:t>
            </a:r>
            <a:pPr algn="l">
              <a:lnSpc>
                <a:spcPct val="14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during manual handling</a:t>
            </a:r>
            <a:endParaRPr lang="en-US" sz="1500" dirty="0"/>
          </a:p>
          <a:p>
            <a:pPr algn="l">
              <a:lnSpc>
                <a:spcPct val="14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▶</a:t>
            </a:r>
            <a:pPr algn="l">
              <a:lnSpc>
                <a:spcPct val="14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</a:t>
            </a:r>
            <a:pPr algn="l">
              <a:lnSpc>
                <a:spcPct val="140000"/>
              </a:lnSpc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Spindle idle time</a:t>
            </a:r>
            <a:pPr algn="l">
              <a:lnSpc>
                <a:spcPct val="14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machines wait for the next panel</a:t>
            </a:r>
            <a:endParaRPr lang="en-US" sz="1500" dirty="0"/>
          </a:p>
          <a:p>
            <a:pPr algn="l">
              <a:lnSpc>
                <a:spcPct val="140000"/>
              </a:lnSpc>
              <a:spcBef>
                <a:spcPts val="1400"/>
              </a:spcBef>
            </a:pPr>
            <a:r>
              <a:rPr lang="en-US" sz="15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Cobot Solution</a:t>
            </a:r>
            <a:endParaRPr lang="en-US" sz="1500" dirty="0"/>
          </a:p>
          <a:p>
            <a:pPr algn="l">
              <a:lnSpc>
                <a:spcPct val="14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 cobot cell sits beside the CNC machine, picks panels from a feeder, loads them precisely, waits for the cycle, then unloads — all without human intervention.</a:t>
            </a:r>
            <a:endParaRPr lang="en-US" sz="1500" dirty="0"/>
          </a:p>
        </p:txBody>
      </p:sp>
      <p:pic>
        <p:nvPicPr>
          <p:cNvPr id="5" name="Image 0" descr="https://kimi-img.moonshot.cn/pub/slides/okc/7yumhzecv3nhg/mnt/agents/output/cobot-ppt/images/5_Aerospace_industry_automates_cnc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382000" y="1270000"/>
            <a:ext cx="7112000" cy="4318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62000" y="5715000"/>
            <a:ext cx="14732000" cy="1270000"/>
          </a:xfrm>
          <a:prstGeom prst="rect">
            <a:avLst/>
          </a:prstGeom>
          <a:solidFill>
            <a:srgbClr val="2D2D2D"/>
          </a:solidFill>
          <a:ln/>
        </p:spPr>
      </p:sp>
      <p:sp>
        <p:nvSpPr>
          <p:cNvPr id="7" name="Text 4"/>
          <p:cNvSpPr/>
          <p:nvPr/>
        </p:nvSpPr>
        <p:spPr>
          <a:xfrm>
            <a:off x="1270000" y="5816600"/>
            <a:ext cx="3048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4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60%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1270000" y="6477000"/>
            <a:ext cx="3048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Current Spindle Utilization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4572000" y="5943600"/>
            <a:ext cx="12700" cy="787400"/>
          </a:xfrm>
          <a:prstGeom prst="rect">
            <a:avLst/>
          </a:prstGeom>
          <a:solidFill>
            <a:srgbClr val="5A5A5A"/>
          </a:solidFill>
          <a:ln/>
        </p:spPr>
      </p:sp>
      <p:sp>
        <p:nvSpPr>
          <p:cNvPr id="10" name="Text 7"/>
          <p:cNvSpPr/>
          <p:nvPr/>
        </p:nvSpPr>
        <p:spPr>
          <a:xfrm>
            <a:off x="5080000" y="5816600"/>
            <a:ext cx="3048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4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90%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5080000" y="6477000"/>
            <a:ext cx="3048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With Cobot Tending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8382000" y="5943600"/>
            <a:ext cx="12700" cy="787400"/>
          </a:xfrm>
          <a:prstGeom prst="rect">
            <a:avLst/>
          </a:prstGeom>
          <a:solidFill>
            <a:srgbClr val="5A5A5A"/>
          </a:solidFill>
          <a:ln/>
        </p:spPr>
      </p:sp>
      <p:sp>
        <p:nvSpPr>
          <p:cNvPr id="13" name="Text 10"/>
          <p:cNvSpPr/>
          <p:nvPr/>
        </p:nvSpPr>
        <p:spPr>
          <a:xfrm>
            <a:off x="8890000" y="5816600"/>
            <a:ext cx="3048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4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+50%</a:t>
            </a:r>
            <a:endParaRPr lang="en-US" sz="4000" dirty="0"/>
          </a:p>
        </p:txBody>
      </p:sp>
      <p:sp>
        <p:nvSpPr>
          <p:cNvPr id="14" name="Text 11"/>
          <p:cNvSpPr/>
          <p:nvPr/>
        </p:nvSpPr>
        <p:spPr>
          <a:xfrm>
            <a:off x="8890000" y="6477000"/>
            <a:ext cx="3048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More Output Potential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12192000" y="5943600"/>
            <a:ext cx="12700" cy="787400"/>
          </a:xfrm>
          <a:prstGeom prst="rect">
            <a:avLst/>
          </a:prstGeom>
          <a:solidFill>
            <a:srgbClr val="5A5A5A"/>
          </a:solidFill>
          <a:ln/>
        </p:spPr>
      </p:sp>
      <p:sp>
        <p:nvSpPr>
          <p:cNvPr id="16" name="Text 13"/>
          <p:cNvSpPr/>
          <p:nvPr/>
        </p:nvSpPr>
        <p:spPr>
          <a:xfrm>
            <a:off x="12700000" y="5816600"/>
            <a:ext cx="2540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4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24/7</a:t>
            </a:r>
            <a:endParaRPr lang="en-US" sz="4000" dirty="0"/>
          </a:p>
        </p:txBody>
      </p:sp>
      <p:sp>
        <p:nvSpPr>
          <p:cNvPr id="17" name="Text 14"/>
          <p:cNvSpPr/>
          <p:nvPr/>
        </p:nvSpPr>
        <p:spPr>
          <a:xfrm>
            <a:off x="12700000" y="6477000"/>
            <a:ext cx="254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Lights-Out Possible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762000" y="8890000"/>
            <a:ext cx="14732000" cy="25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19" name="Text 16"/>
          <p:cNvSpPr/>
          <p:nvPr/>
        </p:nvSpPr>
        <p:spPr>
          <a:xfrm>
            <a:off x="14732000" y="8915400"/>
            <a:ext cx="762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04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2000" y="571500"/>
            <a:ext cx="50800" cy="406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3" name="Text 1"/>
          <p:cNvSpPr/>
          <p:nvPr/>
        </p:nvSpPr>
        <p:spPr>
          <a:xfrm>
            <a:off x="965200" y="533400"/>
            <a:ext cx="11430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lang="en-US" sz="28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Furniture Panel Weight Determines Robot Size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62000" y="1206500"/>
            <a:ext cx="14732000" cy="825500"/>
          </a:xfrm>
          <a:prstGeom prst="rect">
            <a:avLst/>
          </a:prstGeom>
          <a:solidFill>
            <a:srgbClr val="2D2D2D"/>
          </a:solidFill>
          <a:ln/>
        </p:spPr>
      </p:sp>
      <p:sp>
        <p:nvSpPr>
          <p:cNvPr id="5" name="Text 3"/>
          <p:cNvSpPr/>
          <p:nvPr/>
        </p:nvSpPr>
        <p:spPr>
          <a:xfrm>
            <a:off x="1016000" y="1270000"/>
            <a:ext cx="14224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Required Payload = (Panel Weight + Gripper Weight) x 1.25 Safety Factor</a:t>
            </a:r>
            <a:endParaRPr lang="en-US" sz="20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762000" y="2286000"/>
          <a:ext cx="7366000" cy="4318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Text 4"/>
          <p:cNvSpPr/>
          <p:nvPr/>
        </p:nvSpPr>
        <p:spPr>
          <a:xfrm>
            <a:off x="8636000" y="2286000"/>
            <a:ext cx="6858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Recommended Robot Payload</a:t>
            </a:r>
            <a:endParaRPr lang="en-US" sz="20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636000" y="2794000"/>
          <a:ext cx="6858000" cy="2667000"/>
        </p:xfrm>
        <a:graphic>
          <a:graphicData uri="http://schemas.openxmlformats.org/drawingml/2006/table">
            <a:tbl>
              <a:tblPr/>
              <a:tblGrid>
                <a:gridCol w="3086100"/>
                <a:gridCol w="2057400"/>
                <a:gridCol w="1714500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Component Type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2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Panel Wt.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2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Robot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2D2D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Small parts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~3 kg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E8913A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5-7 kg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Cabinet sides / shelves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~9 kg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E8913A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10-12 kg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Wardrobe doors / tops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~20 kg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E8913A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20-30 kg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Full sheets / countertops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~36-50 kg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E8913A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40-60 kg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</a:tr>
            </a:tbl>
          </a:graphicData>
        </a:graphic>
      </p:graphicFrame>
      <p:sp>
        <p:nvSpPr>
          <p:cNvPr id="9" name="Shape 5"/>
          <p:cNvSpPr/>
          <p:nvPr/>
        </p:nvSpPr>
        <p:spPr>
          <a:xfrm>
            <a:off x="8636000" y="5715000"/>
            <a:ext cx="6858000" cy="889000"/>
          </a:xfrm>
          <a:prstGeom prst="rect">
            <a:avLst/>
          </a:prstGeom>
          <a:solidFill>
            <a:srgbClr val="F0EDE8"/>
          </a:solidFill>
          <a:ln/>
        </p:spPr>
      </p:sp>
      <p:sp>
        <p:nvSpPr>
          <p:cNvPr id="10" name="Text 6"/>
          <p:cNvSpPr/>
          <p:nvPr/>
        </p:nvSpPr>
        <p:spPr>
          <a:xfrm>
            <a:off x="8890000" y="5816600"/>
            <a:ext cx="6350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Insight: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70-80% of our production falls in the 3-20kg range — perfect for a </a:t>
            </a:r>
            <a:pPr algn="l">
              <a:lnSpc>
                <a:spcPct val="14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10-12kg collaborative robot</a:t>
            </a:r>
            <a:pPr algn="l">
              <a:lnSpc>
                <a:spcPct val="14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762000" y="8890000"/>
            <a:ext cx="14732000" cy="25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12" name="Text 8"/>
          <p:cNvSpPr/>
          <p:nvPr/>
        </p:nvSpPr>
        <p:spPr>
          <a:xfrm>
            <a:off x="14732000" y="8915400"/>
            <a:ext cx="762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05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7yumhzecv3nhg/mnt/agents/output/cobot-ppt/images/8_CNC_Machining_with_Robotics_Future.png">    </p:cNvPr>
          <p:cNvPicPr>
            <a:picLocks noChangeAspect="1"/>
          </p:cNvPicPr>
          <p:nvPr/>
        </p:nvPicPr>
        <p:blipFill>
          <a:blip r:embed="rId1"/>
          <a:srcRect l="0" r="0" t="7812" b="7812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rotWithShape="1" flip="none">
            <a:gsLst>
              <a:gs pos="0">
                <a:srgbClr val="1A1A1A">
                  <a:alpha val="94000"/>
                </a:srgbClr>
              </a:gs>
              <a:gs pos="50000">
                <a:srgbClr val="1A1A1A">
                  <a:alpha val="80000"/>
                </a:srgbClr>
              </a:gs>
              <a:gs pos="100000">
                <a:srgbClr val="1A1A1A">
                  <a:alpha val="53000"/>
                </a:srgbClr>
              </a:gs>
            </a:gsLst>
            <a:lin ang="0" scaled="1"/>
          </a:gra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762000" y="2540000"/>
            <a:ext cx="2540000" cy="1397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96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02</a:t>
            </a:r>
            <a:endParaRPr lang="en-US" sz="9600" dirty="0"/>
          </a:p>
        </p:txBody>
      </p:sp>
      <p:sp>
        <p:nvSpPr>
          <p:cNvPr id="5" name="Text 2"/>
          <p:cNvSpPr/>
          <p:nvPr/>
        </p:nvSpPr>
        <p:spPr>
          <a:xfrm>
            <a:off x="762000" y="4064000"/>
            <a:ext cx="889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800" spc="2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ROBOT SELECTION GUIDE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762000" y="4889500"/>
            <a:ext cx="762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8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How to match the right cobot model to our furniture panels and budget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762000" y="5461000"/>
            <a:ext cx="1270000" cy="38100"/>
          </a:xfrm>
          <a:prstGeom prst="rect">
            <a:avLst/>
          </a:prstGeom>
          <a:solidFill>
            <a:srgbClr val="E8913A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2000" y="571500"/>
            <a:ext cx="50800" cy="406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3" name="Text 1"/>
          <p:cNvSpPr/>
          <p:nvPr/>
        </p:nvSpPr>
        <p:spPr>
          <a:xfrm>
            <a:off x="965200" y="533400"/>
            <a:ext cx="11430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lang="en-US" sz="28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Top 6 Cobot Models for Our Application</a:t>
            </a:r>
            <a:endParaRPr lang="en-US" sz="2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206500"/>
          <a:ext cx="14732000" cy="5080000"/>
        </p:xfrm>
        <a:graphic>
          <a:graphicData uri="http://schemas.openxmlformats.org/drawingml/2006/table">
            <a:tbl>
              <a:tblPr/>
              <a:tblGrid>
                <a:gridCol w="1915160"/>
                <a:gridCol w="1473200"/>
                <a:gridCol w="1473200"/>
                <a:gridCol w="1473200"/>
                <a:gridCol w="1767840"/>
                <a:gridCol w="2357120"/>
                <a:gridCol w="2062480"/>
                <a:gridCol w="2209800"/>
              </a:tblGrid>
              <a:tr h="5588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Model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2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Brand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2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Origin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2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Payload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2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Reach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2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Repeatability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2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Price (USD)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2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Best For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2D2D"/>
                    </a:solidFill>
                  </a:tcPr>
                </a:tc>
              </a:tr>
              <a:tr h="6451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CR10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Dobot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E8913A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Shenzhen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10 kg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1,300 mm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±0.02 mm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$15K–$25K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Medium panels, ease of use</a:t>
                      </a:r>
                      <a:endParaRPr lang="en-US" sz="11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</a:tr>
              <a:tr h="6451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CS612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Elite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E8913A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China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12 kg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1,304 mm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±0.05 mm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$18K–$32K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Heavier panels, IP65 rated</a:t>
                      </a:r>
                      <a:endParaRPr lang="en-US" sz="11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</a:tr>
              <a:tr h="6451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Zu 12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JAKA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E8913A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China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12 kg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1,327 mm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±0.03 mm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$12K–$36K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Compact cells, app-based</a:t>
                      </a:r>
                      <a:endParaRPr lang="en-US" sz="11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</a:tr>
              <a:tr h="6451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i10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AUBO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E8913A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China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10 kg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1,350 mm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±0.02 mm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$14K–$38K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Open architecture</a:t>
                      </a:r>
                      <a:endParaRPr lang="en-US" sz="11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</a:tr>
              <a:tr h="6451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UR10e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UR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Denmark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10 kg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1,300 mm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±0.03 mm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$35K–$45K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Widest ecosystem</a:t>
                      </a:r>
                      <a:endParaRPr lang="en-US" sz="11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</a:tr>
              <a:tr h="64516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CRX-10iA/L</a:t>
                      </a:r>
                      <a:endParaRPr lang="en-US" sz="11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FANUC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Japan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10 kg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1,418 mm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±0.02 mm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$35K–$50K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Deep CNC integration</a:t>
                      </a:r>
                      <a:endParaRPr lang="en-US" sz="11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</a:tr>
              <a:tr h="6502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Recommendation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Start with 10-12kg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Chinese cobot first</a:t>
                      </a:r>
                      <a:endParaRPr lang="en-US" sz="12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762000" y="6540500"/>
            <a:ext cx="14732000" cy="1016000"/>
          </a:xfrm>
          <a:prstGeom prst="rect">
            <a:avLst/>
          </a:prstGeom>
          <a:solidFill>
            <a:srgbClr val="F0EDE8"/>
          </a:solidFill>
          <a:ln/>
        </p:spPr>
      </p:sp>
      <p:sp>
        <p:nvSpPr>
          <p:cNvPr id="6" name="Shape 3"/>
          <p:cNvSpPr/>
          <p:nvPr/>
        </p:nvSpPr>
        <p:spPr>
          <a:xfrm>
            <a:off x="1016000" y="67945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18369" y="-15002"/>
                </a:moveTo>
                <a:cubicBezTo>
                  <a:pt x="215477" y="-21352"/>
                  <a:pt x="209621" y="-25400"/>
                  <a:pt x="203271" y="-25400"/>
                </a:cubicBezTo>
                <a:cubicBezTo>
                  <a:pt x="196921" y="-25400"/>
                  <a:pt x="191064" y="-21352"/>
                  <a:pt x="188172" y="-15002"/>
                </a:cubicBezTo>
                <a:lnTo>
                  <a:pt x="136243" y="99457"/>
                </a:lnTo>
                <a:lnTo>
                  <a:pt x="23424" y="119618"/>
                </a:lnTo>
                <a:cubicBezTo>
                  <a:pt x="17145" y="120729"/>
                  <a:pt x="11924" y="125730"/>
                  <a:pt x="9948" y="132556"/>
                </a:cubicBezTo>
                <a:cubicBezTo>
                  <a:pt x="7973" y="139383"/>
                  <a:pt x="9596" y="146844"/>
                  <a:pt x="14041" y="151924"/>
                </a:cubicBezTo>
                <a:lnTo>
                  <a:pt x="94756" y="242808"/>
                </a:lnTo>
                <a:lnTo>
                  <a:pt x="76976" y="369729"/>
                </a:lnTo>
                <a:cubicBezTo>
                  <a:pt x="75988" y="376793"/>
                  <a:pt x="78599" y="383937"/>
                  <a:pt x="83749" y="388144"/>
                </a:cubicBezTo>
                <a:cubicBezTo>
                  <a:pt x="88900" y="392351"/>
                  <a:pt x="95673" y="392986"/>
                  <a:pt x="101388" y="389731"/>
                </a:cubicBezTo>
                <a:lnTo>
                  <a:pt x="203271" y="331470"/>
                </a:lnTo>
                <a:lnTo>
                  <a:pt x="305082" y="389731"/>
                </a:lnTo>
                <a:cubicBezTo>
                  <a:pt x="310727" y="392986"/>
                  <a:pt x="317571" y="392351"/>
                  <a:pt x="322721" y="388144"/>
                </a:cubicBezTo>
                <a:cubicBezTo>
                  <a:pt x="327872" y="383937"/>
                  <a:pt x="330482" y="376873"/>
                  <a:pt x="329494" y="369729"/>
                </a:cubicBezTo>
                <a:lnTo>
                  <a:pt x="311644" y="242808"/>
                </a:lnTo>
                <a:lnTo>
                  <a:pt x="392359" y="151924"/>
                </a:lnTo>
                <a:cubicBezTo>
                  <a:pt x="396875" y="146844"/>
                  <a:pt x="398427" y="139383"/>
                  <a:pt x="396452" y="132556"/>
                </a:cubicBezTo>
                <a:cubicBezTo>
                  <a:pt x="394476" y="125730"/>
                  <a:pt x="389326" y="120729"/>
                  <a:pt x="382976" y="119618"/>
                </a:cubicBezTo>
                <a:lnTo>
                  <a:pt x="270228" y="99457"/>
                </a:lnTo>
                <a:lnTo>
                  <a:pt x="218369" y="-15002"/>
                </a:ln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7" name="Text 4"/>
          <p:cNvSpPr/>
          <p:nvPr/>
        </p:nvSpPr>
        <p:spPr>
          <a:xfrm>
            <a:off x="1587500" y="6667500"/>
            <a:ext cx="13589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Our Pick: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</a:t>
            </a:r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Dobot CR10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(Shenzhen-based, 55,000+ units shipped, 100+ countries, user-friendly programming, competitive pricing)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762000" y="8890000"/>
            <a:ext cx="14732000" cy="25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9" name="Text 6"/>
          <p:cNvSpPr/>
          <p:nvPr/>
        </p:nvSpPr>
        <p:spPr>
          <a:xfrm>
            <a:off x="14732000" y="8915400"/>
            <a:ext cx="762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07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2000" y="571500"/>
            <a:ext cx="50800" cy="406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3" name="Text 1"/>
          <p:cNvSpPr/>
          <p:nvPr/>
        </p:nvSpPr>
        <p:spPr>
          <a:xfrm>
            <a:off x="965200" y="533400"/>
            <a:ext cx="11430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lang="en-US" sz="28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Chinese vs. International Brands: What You Get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62000" y="1270000"/>
            <a:ext cx="7112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Factor-by-Factor Comparison</a:t>
            </a:r>
            <a:endParaRPr lang="en-US" sz="20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778000"/>
          <a:ext cx="7112000" cy="4064000"/>
        </p:xfrm>
        <a:graphic>
          <a:graphicData uri="http://schemas.openxmlformats.org/drawingml/2006/table">
            <a:tbl>
              <a:tblPr/>
              <a:tblGrid>
                <a:gridCol w="2489200"/>
                <a:gridCol w="2311400"/>
                <a:gridCol w="2311400"/>
              </a:tblGrid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Factor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2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Chinese Brands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2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Western Brands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2D2D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Hardware Cost (10kg)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$12K–$38K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$35K–$50K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Complete Cell Cost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$29K–$58K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$57K–$97K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Safety Fencing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Minimal / None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Minimal / None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Programming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Intuitive, drag-and-drop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Moderate complexity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Integration Time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1–2 days to weeks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Weeks to months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Spare Parts Availability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Fast from Shenzhen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Slower, higher cost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Best For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First automation, SMEs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2D2D2D"/>
                          </a:solidFill>
                          <a:latin typeface="Quattrocento Sans" pitchFamily="34" charset="0"/>
                          <a:ea typeface="Quattrocento Sans" pitchFamily="34" charset="-122"/>
                          <a:cs typeface="Quattrocento Sans" pitchFamily="34" charset="-120"/>
                        </a:rPr>
                        <a:t>High-volume, dedicated</a:t>
                      </a:r>
                      <a:endParaRPr lang="en-US" sz="1300" dirty="0">
                        <a:latin typeface="Quattrocento Sans" charset="0"/>
                        <a:ea typeface="Quattrocento Sans" charset="0"/>
                        <a:cs typeface="Quattrocento Sans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D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EF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8382000" y="1270000"/>
            <a:ext cx="7112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Complete Cell Cost Comparison</a:t>
            </a:r>
            <a:endParaRPr lang="en-US" sz="20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8382000" y="1778000"/>
          <a:ext cx="7112000" cy="4064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8" name="Shape 4"/>
          <p:cNvSpPr/>
          <p:nvPr/>
        </p:nvSpPr>
        <p:spPr>
          <a:xfrm>
            <a:off x="762000" y="6223000"/>
            <a:ext cx="14732000" cy="889000"/>
          </a:xfrm>
          <a:prstGeom prst="rect">
            <a:avLst/>
          </a:prstGeom>
          <a:solidFill>
            <a:srgbClr val="2D2D2D"/>
          </a:solidFill>
          <a:ln/>
        </p:spPr>
      </p:sp>
      <p:sp>
        <p:nvSpPr>
          <p:cNvPr id="9" name="Shape 5"/>
          <p:cNvSpPr/>
          <p:nvPr/>
        </p:nvSpPr>
        <p:spPr>
          <a:xfrm>
            <a:off x="1079500" y="6413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348734" y="342900"/>
                </a:moveTo>
                <a:cubicBezTo>
                  <a:pt x="357426" y="322987"/>
                  <a:pt x="374809" y="304949"/>
                  <a:pt x="394454" y="289411"/>
                </a:cubicBezTo>
                <a:cubicBezTo>
                  <a:pt x="433387" y="258693"/>
                  <a:pt x="457200" y="217170"/>
                  <a:pt x="457200" y="171450"/>
                </a:cubicBezTo>
                <a:cubicBezTo>
                  <a:pt x="457200" y="76795"/>
                  <a:pt x="354806" y="0"/>
                  <a:pt x="228600" y="0"/>
                </a:cubicBezTo>
                <a:cubicBezTo>
                  <a:pt x="102394" y="0"/>
                  <a:pt x="0" y="76795"/>
                  <a:pt x="0" y="171450"/>
                </a:cubicBezTo>
                <a:cubicBezTo>
                  <a:pt x="0" y="217170"/>
                  <a:pt x="23813" y="258693"/>
                  <a:pt x="62746" y="289411"/>
                </a:cubicBezTo>
                <a:cubicBezTo>
                  <a:pt x="82391" y="304949"/>
                  <a:pt x="99893" y="322987"/>
                  <a:pt x="108466" y="342900"/>
                </a:cubicBezTo>
                <a:lnTo>
                  <a:pt x="348615" y="342900"/>
                </a:lnTo>
                <a:close/>
                <a:moveTo>
                  <a:pt x="342900" y="385763"/>
                </a:moveTo>
                <a:lnTo>
                  <a:pt x="114300" y="385763"/>
                </a:lnTo>
                <a:lnTo>
                  <a:pt x="114300" y="400050"/>
                </a:lnTo>
                <a:cubicBezTo>
                  <a:pt x="114300" y="439519"/>
                  <a:pt x="156924" y="471488"/>
                  <a:pt x="209550" y="471488"/>
                </a:cubicBezTo>
                <a:lnTo>
                  <a:pt x="247650" y="471488"/>
                </a:lnTo>
                <a:cubicBezTo>
                  <a:pt x="300276" y="471488"/>
                  <a:pt x="342900" y="439519"/>
                  <a:pt x="342900" y="400050"/>
                </a:cubicBezTo>
                <a:lnTo>
                  <a:pt x="342900" y="385763"/>
                </a:lnTo>
                <a:close/>
                <a:moveTo>
                  <a:pt x="219075" y="100013"/>
                </a:moveTo>
                <a:cubicBezTo>
                  <a:pt x="171688" y="100013"/>
                  <a:pt x="133350" y="128766"/>
                  <a:pt x="133350" y="164306"/>
                </a:cubicBezTo>
                <a:cubicBezTo>
                  <a:pt x="133350" y="176183"/>
                  <a:pt x="120610" y="185738"/>
                  <a:pt x="104775" y="185738"/>
                </a:cubicBezTo>
                <a:cubicBezTo>
                  <a:pt x="88940" y="185738"/>
                  <a:pt x="76200" y="176183"/>
                  <a:pt x="76200" y="164306"/>
                </a:cubicBezTo>
                <a:cubicBezTo>
                  <a:pt x="76200" y="105102"/>
                  <a:pt x="140137" y="57150"/>
                  <a:pt x="219075" y="57150"/>
                </a:cubicBezTo>
                <a:cubicBezTo>
                  <a:pt x="234910" y="57150"/>
                  <a:pt x="247650" y="66705"/>
                  <a:pt x="247650" y="78581"/>
                </a:cubicBezTo>
                <a:cubicBezTo>
                  <a:pt x="247650" y="90458"/>
                  <a:pt x="234910" y="100013"/>
                  <a:pt x="219075" y="100013"/>
                </a:cubicBezTo>
                <a:close/>
              </a:path>
            </a:pathLst>
          </a:custGeom>
          <a:solidFill>
            <a:srgbClr val="E8913A"/>
          </a:solidFill>
          <a:ln/>
        </p:spPr>
      </p:sp>
      <p:sp>
        <p:nvSpPr>
          <p:cNvPr id="10" name="Text 6"/>
          <p:cNvSpPr/>
          <p:nvPr/>
        </p:nvSpPr>
        <p:spPr>
          <a:xfrm>
            <a:off x="1714500" y="6286500"/>
            <a:ext cx="13462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Bottom Line: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Chinese cobots offer </a:t>
            </a:r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30–50% cost savings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with comparable payload, reach, and repeatability. For our first automation project, they are the lower-risk, higher-ROI choice.</a:t>
            </a:r>
            <a:endParaRPr lang="en-US" sz="1800" dirty="0"/>
          </a:p>
        </p:txBody>
      </p:sp>
      <p:sp>
        <p:nvSpPr>
          <p:cNvPr id="11" name="Shape 7"/>
          <p:cNvSpPr/>
          <p:nvPr/>
        </p:nvSpPr>
        <p:spPr>
          <a:xfrm>
            <a:off x="762000" y="8890000"/>
            <a:ext cx="14732000" cy="25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12" name="Text 8"/>
          <p:cNvSpPr/>
          <p:nvPr/>
        </p:nvSpPr>
        <p:spPr>
          <a:xfrm>
            <a:off x="14732000" y="8915400"/>
            <a:ext cx="762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08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2000" y="571500"/>
            <a:ext cx="50800" cy="4064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3" name="Text 1"/>
          <p:cNvSpPr/>
          <p:nvPr/>
        </p:nvSpPr>
        <p:spPr>
          <a:xfrm>
            <a:off x="965200" y="533400"/>
            <a:ext cx="12700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lang="en-US" sz="2800" dirty="0">
                <a:solidFill>
                  <a:srgbClr val="2D2D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Complete Cell Cost: $29K–$58K for Chinese Cobot Solution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62000" y="1270000"/>
            <a:ext cx="4699000" cy="5080000"/>
          </a:xfrm>
          <a:prstGeom prst="rect">
            <a:avLst/>
          </a:prstGeom>
          <a:solidFill>
            <a:srgbClr val="F0EDE8"/>
          </a:solidFill>
          <a:ln/>
        </p:spPr>
      </p:sp>
      <p:sp>
        <p:nvSpPr>
          <p:cNvPr id="5" name="Shape 3"/>
          <p:cNvSpPr/>
          <p:nvPr/>
        </p:nvSpPr>
        <p:spPr>
          <a:xfrm>
            <a:off x="762000" y="1270000"/>
            <a:ext cx="4699000" cy="508000"/>
          </a:xfrm>
          <a:prstGeom prst="rect">
            <a:avLst/>
          </a:prstGeom>
          <a:solidFill>
            <a:srgbClr val="5A5A5A"/>
          </a:solidFill>
          <a:ln/>
        </p:spPr>
      </p:sp>
      <p:sp>
        <p:nvSpPr>
          <p:cNvPr id="6" name="Text 4"/>
          <p:cNvSpPr/>
          <p:nvPr/>
        </p:nvSpPr>
        <p:spPr>
          <a:xfrm>
            <a:off x="762000" y="1270000"/>
            <a:ext cx="4699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BUDGET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16000" y="1968500"/>
            <a:ext cx="4191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~$30,000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1016000" y="2730500"/>
            <a:ext cx="4191000" cy="355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10kg Chinese cobot (Dobot/JAKA)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Single vacuum gripper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Basic tray feeder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Basic I/O interface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Standard safety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Basic integration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1-day training</a:t>
            </a:r>
            <a:endParaRPr lang="en-US" sz="1500" dirty="0"/>
          </a:p>
          <a:p>
            <a:pPr algn="l">
              <a:lnSpc>
                <a:spcPct val="16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Good for:</a:t>
            </a:r>
            <a:pPr algn="l">
              <a:lnSpc>
                <a:spcPct val="16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First automation, proving ROI, single machine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778500" y="1270000"/>
            <a:ext cx="4699000" cy="5080000"/>
          </a:xfrm>
          <a:prstGeom prst="rect">
            <a:avLst/>
          </a:prstGeom>
          <a:solidFill>
            <a:srgbClr val="F0EDE8"/>
          </a:solidFill>
          <a:ln/>
        </p:spPr>
      </p:sp>
      <p:sp>
        <p:nvSpPr>
          <p:cNvPr id="10" name="Shape 8"/>
          <p:cNvSpPr/>
          <p:nvPr/>
        </p:nvSpPr>
        <p:spPr>
          <a:xfrm>
            <a:off x="5778500" y="1270000"/>
            <a:ext cx="4699000" cy="508000"/>
          </a:xfrm>
          <a:prstGeom prst="rect">
            <a:avLst/>
          </a:prstGeom>
          <a:solidFill>
            <a:srgbClr val="E8913A"/>
          </a:solidFill>
          <a:ln/>
        </p:spPr>
      </p:sp>
      <p:sp>
        <p:nvSpPr>
          <p:cNvPr id="11" name="Text 9"/>
          <p:cNvSpPr/>
          <p:nvPr/>
        </p:nvSpPr>
        <p:spPr>
          <a:xfrm>
            <a:off x="5778500" y="1270000"/>
            <a:ext cx="4699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STANDARD — RECOMMENDED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032500" y="1968500"/>
            <a:ext cx="4191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~$45,000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6032500" y="2730500"/>
            <a:ext cx="4191000" cy="355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12kg Chinese cobot (Elite/JAKA)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Dual gripper system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Drawer magazine (160-250 parts)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Ethernet machine interface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Area scanner safety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Full integration + programming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3-day comprehensive training</a:t>
            </a:r>
            <a:endParaRPr lang="en-US" sz="1500" dirty="0"/>
          </a:p>
          <a:p>
            <a:pPr algn="l">
              <a:lnSpc>
                <a:spcPct val="16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Good for:</a:t>
            </a:r>
            <a:pPr algn="l">
              <a:lnSpc>
                <a:spcPct val="16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Production scale-up, longer unattended runs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10795000" y="1270000"/>
            <a:ext cx="4699000" cy="5080000"/>
          </a:xfrm>
          <a:prstGeom prst="rect">
            <a:avLst/>
          </a:prstGeom>
          <a:solidFill>
            <a:srgbClr val="F0EDE8"/>
          </a:solidFill>
          <a:ln/>
        </p:spPr>
      </p:sp>
      <p:sp>
        <p:nvSpPr>
          <p:cNvPr id="15" name="Shape 13"/>
          <p:cNvSpPr/>
          <p:nvPr/>
        </p:nvSpPr>
        <p:spPr>
          <a:xfrm>
            <a:off x="10795000" y="1270000"/>
            <a:ext cx="4699000" cy="508000"/>
          </a:xfrm>
          <a:prstGeom prst="rect">
            <a:avLst/>
          </a:prstGeom>
          <a:solidFill>
            <a:srgbClr val="2D2D2D"/>
          </a:solidFill>
          <a:ln/>
        </p:spPr>
      </p:sp>
      <p:sp>
        <p:nvSpPr>
          <p:cNvPr id="16" name="Text 14"/>
          <p:cNvSpPr/>
          <p:nvPr/>
        </p:nvSpPr>
        <p:spPr>
          <a:xfrm>
            <a:off x="10795000" y="1270000"/>
            <a:ext cx="4699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PREMIUM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1049000" y="1968500"/>
            <a:ext cx="4191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000" dirty="0">
                <a:solidFill>
                  <a:srgbClr val="E8913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~$58,000</a:t>
            </a:r>
            <a:endParaRPr lang="en-US" sz="4000" dirty="0"/>
          </a:p>
        </p:txBody>
      </p:sp>
      <p:sp>
        <p:nvSpPr>
          <p:cNvPr id="18" name="Text 16"/>
          <p:cNvSpPr/>
          <p:nvPr/>
        </p:nvSpPr>
        <p:spPr>
          <a:xfrm>
            <a:off x="11049000" y="2730500"/>
            <a:ext cx="4191000" cy="336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Multi-machine tending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Advanced vision system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Automated conveyor feeder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Full PLC integration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Complete safety enclosure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Turnkey installation</a:t>
            </a:r>
            <a:endParaRPr lang="en-US" sz="1500" dirty="0"/>
          </a:p>
          <a:p>
            <a:pPr algn="l">
              <a:lnSpc>
                <a:spcPct val="160000"/>
              </a:lnSpc>
            </a:pPr>
            <a:r>
              <a:rPr lang="en-US" sz="1500" dirty="0">
                <a:solidFill>
                  <a:srgbClr val="E8913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</a:t>
            </a:r>
            <a:pPr algn="l">
              <a:lnSpc>
                <a:spcPct val="160000"/>
              </a:lnSpc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 On-site training + support</a:t>
            </a:r>
            <a:endParaRPr lang="en-US" sz="1500" dirty="0"/>
          </a:p>
          <a:p>
            <a:pPr algn="l">
              <a:lnSpc>
                <a:spcPct val="16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8C8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Good for:</a:t>
            </a:r>
            <a:pPr algn="l">
              <a:lnSpc>
                <a:spcPct val="16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High-volume dedicated lines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762000" y="6604000"/>
            <a:ext cx="1473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Additional Costs: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Shipping to Philippines ~$500–$1,500  |  Import duty: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0%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2D2D2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under RCEP for BOI-registered enterprises  |  On-site commissioning: ~$1,500–$3,000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762000" y="8813800"/>
            <a:ext cx="14732000" cy="25400"/>
          </a:xfrm>
          <a:prstGeom prst="rect">
            <a:avLst/>
          </a:prstGeom>
          <a:solidFill>
            <a:srgbClr val="E8913A"/>
          </a:solidFill>
          <a:ln/>
        </p:spPr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Cobot Procurement Guide for Furniture CNC Automation</dc:title>
  <dc:subject>Cobot Procurement Guide for Furniture CNC Automation</dc:subject>
  <dc:creator>Kimi</dc:creator>
  <cp:lastModifiedBy>Kimi</cp:lastModifiedBy>
  <cp:revision>1</cp:revision>
  <dcterms:created xsi:type="dcterms:W3CDTF">2026-07-07T10:55:41Z</dcterms:created>
  <dcterms:modified xsi:type="dcterms:W3CDTF">2026-07-07T10:55:41Z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{"Label":"Cobot Procurement Guide for Furniture CNC Automation","ContentProducer":"001191110108MACG2KBH8F10000","ProduceID":"19f3c1f9-e962-855e-8000-00005d2995dc","ReservedCode1":"","ContentPropagator":"001191110108MACG2KBH8F20000","PropagateID":"19f3bed1-be12-8d82-8000-09d91df4bad2","ReservedCode2":""}</vt:lpwstr>
  </property>
</Properties>
</file>