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6256000" cy="9144000"/>
  <p:notesSz cx="9144000" cy="16256000"/>
  <p:embeddedFontLst>
    <p:embeddedFont>
      <p:font typeface="Liter" charset="-122" pitchFamily="34"/>
      <p:regular r:id="rId34"/>
    </p:embeddedFont>
    <p:embeddedFont>
      <p:font typeface="Unna" charset="-122" pitchFamily="34"/>
      <p:regular r:id="rId35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Relationship Id="rId34" Type="http://schemas.openxmlformats.org/officeDocument/2006/relationships/font" Target="fonts/font1.fntdata"/><Relationship Id="rId35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2D3748"/>
          </a:solidFill>
          <a:ln/>
        </p:spPr>
      </p:sp>
      <p:pic>
        <p:nvPicPr>
          <p:cNvPr id="3" name="Image 0" descr="https://images.unsplash.com/photo-1581091226825-a6a2a5aee158?w=1200&amp;q=80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144000" y="0"/>
            <a:ext cx="7112000" cy="9144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144000" y="0"/>
            <a:ext cx="7112000" cy="9144000"/>
          </a:xfrm>
          <a:prstGeom prst="rect">
            <a:avLst/>
          </a:prstGeom>
          <a:gradFill rotWithShape="1" flip="none">
            <a:gsLst>
              <a:gs pos="0">
                <a:srgbClr val="2D3748"/>
              </a:gs>
              <a:gs pos="40000">
                <a:srgbClr val="2D3748">
                  <a:alpha val="0"/>
                </a:srgbClr>
              </a:gs>
              <a:gs pos="100000">
                <a:srgbClr val="2D3748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5" name="Text 2"/>
          <p:cNvSpPr/>
          <p:nvPr/>
        </p:nvSpPr>
        <p:spPr>
          <a:xfrm>
            <a:off x="1016000" y="22860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 ASSESSMENT 2026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16000" y="2794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Cobot Factory Operations</a:t>
            </a:r>
            <a:endParaRPr lang="en-US" sz="4800" dirty="0"/>
          </a:p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Payback Analysis &amp;</a:t>
            </a:r>
            <a:endParaRPr lang="en-US" sz="4800" dirty="0"/>
          </a:p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Labor Market Impact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1016000" y="5588000"/>
            <a:ext cx="7112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cobot clusters, CNC automation economics,</a:t>
            </a:r>
            <a:endParaRPr lang="en-US" sz="2000" dirty="0"/>
          </a:p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and the urgency of building IE reconfiguration capability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1016000" y="6858000"/>
            <a:ext cx="1016000" cy="508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9" name="Text 6"/>
          <p:cNvSpPr/>
          <p:nvPr/>
        </p:nvSpPr>
        <p:spPr>
          <a:xfrm>
            <a:off x="1016000" y="71120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Manufacturing Operations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16000" y="7620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Automated cells break even at Year 3 and generate P1.5M-P2M net savings by Year 5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762000" y="1587500"/>
            <a:ext cx="8890000" cy="431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16000" y="3365500"/>
            <a:ext cx="838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5-year cumulative cost chart]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Manual labor (red) vs. Cobot cell + supervisors (green) — show crossover point at Year 3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160000" y="1587500"/>
            <a:ext cx="5334000" cy="431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CUMULATIVE (MODERATE SCENARIO)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Manual Labor: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 handlers x P260K x 2 shifts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Wage escalation: 5% annually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total: ~P8.5M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Cell: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Upfront: P4.25M (cell cost)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Ongoing: 2 supervisors + 3% maintenance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total: ~P6.8M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 savings by Year 5: P1.7M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62000" y="6159500"/>
            <a:ext cx="50800" cy="1397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8" name="Text 6"/>
          <p:cNvSpPr/>
          <p:nvPr/>
        </p:nvSpPr>
        <p:spPr>
          <a:xfrm>
            <a:off x="1016000" y="6159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COMPOUNDING PHASE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6000" y="6540500"/>
            <a:ext cx="6858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From Year 3 onward, every additional year generates approximately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P1M-P1.5M in cost avoidance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 The fixed capital cost has been recovered; ongoing savings accrue directly to margin. This is when automation transitions from "cost project" to "profit driver."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636000" y="6223000"/>
            <a:ext cx="3048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Year 3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8636000" y="6921500"/>
            <a:ext cx="3048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CROSSOVER POINT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938000" y="6223000"/>
            <a:ext cx="3302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P1.7M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11938000" y="6921500"/>
            <a:ext cx="330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 SAVINGS BY YEAR 5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62000" y="88011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Financial model, moderate scenario, 5% annual wage escalation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Every additional shift operated is the single biggest lever on payback time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8890000" cy="3556000"/>
        </p:xfrm>
        <a:graphic>
          <a:graphicData uri="http://schemas.openxmlformats.org/drawingml/2006/table">
            <a:tbl>
              <a:tblPr/>
              <a:tblGrid>
                <a:gridCol w="2667000"/>
                <a:gridCol w="1778000"/>
                <a:gridCol w="2222500"/>
                <a:gridCol w="2222500"/>
              </a:tblGrid>
              <a:tr h="5689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Variable Change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Base Case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Optimistic (+20%)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Impact on Payback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9740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Labor cost per worker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P260K/yr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P312K/yr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-2.8 months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740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Throughput/quality gain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+25%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+40%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-2.1 months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9740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cost (volume discount)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P6.20M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P5.31M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-2.5 months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740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Shifts operated (+overtime avoid)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 shifts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 + no overtime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-1.5 months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9740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Combined optimistic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16.9 mo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~11.0 mo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-5.9 months total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10160000" y="1587500"/>
            <a:ext cx="5334000" cy="381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414000" y="1778000"/>
            <a:ext cx="4826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MOST POWERFUL LEVER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414000" y="2184400"/>
            <a:ext cx="4826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Shift count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is the #1 lever: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Same fixed cost, more labor-hours eliminated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More workers displaced per shift added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No extra capital — just scheduling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4. Avoids overtime premiums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Plan for 3 shifts from Day 1.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62000" y="5461000"/>
            <a:ext cx="8890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Pessimistic: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Single-shift, low throughput =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30+ months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 Conservative (1-cobot) not recommended.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Mitigation: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Start moderate (2 cobots, 2 shifts), expand after payback validates.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62000" y="6858000"/>
            <a:ext cx="7620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16000" y="7366000"/>
            <a:ext cx="7112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tornado/sensitivity diagram showing variable impact on payback]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Range: labor cost, cell cost, throughput gain, shift count, maintenance %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62000" y="88011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Sensitivity analysis on aggressive scenario base case (16.9 months)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03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016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Labor Market Impact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699000"/>
            <a:ext cx="889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Who gets displaced, when, and what new roles emerge</a:t>
            </a:r>
            <a:endParaRPr lang="en-US" sz="2000" dirty="0"/>
          </a:p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 manufacturing and construction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5715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Philippine manufacturing shed 150K-424K jobs in 2025 as automation accelerates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762000" y="1587500"/>
            <a:ext cx="7112000" cy="355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16000" y="3111500"/>
            <a:ext cx="6604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S-curve displacement chart]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% of at-risk material handling jobs automated, 2025-2035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382000" y="1587500"/>
            <a:ext cx="7112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 PSA EMPLOYMENT DATA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Manufacturing: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49.26M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employed (Nov 2025)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Down from 49.54M (Nov 2024)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Decline: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150K-424K jobs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year-on-year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Manufacturing subsector: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64,000 positions lost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(Oct-Nov 2025 alone)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At-risk roles: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Routine, physically repetitive tasks requiring minimal cognitive judgment — CNC material handlers, part loaders, bin movers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62000" y="5397500"/>
            <a:ext cx="50800" cy="1270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8" name="Text 6"/>
          <p:cNvSpPr/>
          <p:nvPr/>
        </p:nvSpPr>
        <p:spPr>
          <a:xfrm>
            <a:off x="1016000" y="5397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DISPLACEMENT TIMELINE (S-CURVE)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6000" y="5778500"/>
            <a:ext cx="6858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2025-2027 (Pilot):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Early adopters deploy pilot cells — small % displaced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2027-2030 (Scale):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Internal competency builds, acceleration phase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2030-2035 (Mature):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Cobot tending becomes standard practice — 55% penetration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382000" y="5397500"/>
            <a:ext cx="7112000" cy="196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NEW ROLES EMERGING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Cell Operator: P400K-500K/yr (vs. P260K handler)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Maintenance Technician: P450K-600K/yr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Industrial Engineer (Cell Optimization): P500K-800K/yr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Programmer / Integrator: P400K-700K/yr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62000" y="7429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Polarization: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Demand grows for cobot technicians. Demand shrinks for material movers. WEF: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85M jobs displaced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97M created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transition favors higher-skill roles.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62000" y="8801100"/>
            <a:ext cx="889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Philippine Statistics Authority 2025; WEF Future of Jobs Report 2020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Construction automation follows a 3-year lag as heat stress claims 19% of working hours by 2030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Text 2"/>
          <p:cNvSpPr/>
          <p:nvPr/>
        </p:nvSpPr>
        <p:spPr>
          <a:xfrm>
            <a:off x="762000" y="1587500"/>
            <a:ext cx="6858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HEAT STRESS IMPACT (ILO PROJECTIONS)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 share of global working hours lost to heat stress: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1995: 6%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| 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2030: 19%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(3x increase)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Philippine construction: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9.8% of total workforce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(Nov 2025)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Ambient temps: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35-40C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heat index: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50C+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High voluntary attrition as workers leave for indoor jobs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128000" y="1587500"/>
            <a:ext cx="7366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 ROBOTICS MARKET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2025: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$1.53 billion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2034 (projected):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$6.27 billion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CAGR: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15.2%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categories already commercial: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Autonomous earthmoving (Built Robotics)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Rebar tying robots (TyBOT)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Layout robots (Dusty Robotics)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2000" y="4889500"/>
            <a:ext cx="14732000" cy="1841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6000" y="5143500"/>
            <a:ext cx="142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construction robotics maturity timeline — 2026-2031]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Show phases: R&amp;D (now) -&gt; Pilot (2027-2028) -&gt; Commercial Scale (2029-2031) -&gt; Mature (2032+)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Map to specific robot categories: earthmoving, rebar, layout, demolition, exoskeletons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2000" y="6858000"/>
            <a:ext cx="14732000" cy="1206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3-year lag thesis: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same Chinese ecosystem that cut CNC/cobot costs now targets construction. Sany, XCMG, Zoomlion integrate autonomy into export machines. Costs follow the same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40-60% discount pattern.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Implication: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Cobot/IE competency built today directly transfers to construction robotics in 2028-2030.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2000" y="8077200"/>
            <a:ext cx="254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3-year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762000" y="86106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LAG VS. MANUFACTURING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810000" y="8077200"/>
            <a:ext cx="254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15.2%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3810000" y="8610600"/>
            <a:ext cx="254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CAGR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62000" y="8890000"/>
            <a:ext cx="762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ILO Working on a Warmer Planet 2019; Grand View Research 2025; PSA 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IE function is the competitive moat — not the hardware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762000" y="1651000"/>
            <a:ext cx="50800" cy="2540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1651000"/>
            <a:ext cx="6350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HARDWARE = COMMODITY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Any competitor can buy the same: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Elite CS612 from the same distributor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JAKA Zu 12 at the same price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Geek+ AMR from the same vendor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Hardware advantage: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Zero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Sustainable differentiation: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None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382000" y="1651000"/>
            <a:ext cx="50800" cy="2794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7" name="Text 5"/>
          <p:cNvSpPr/>
          <p:nvPr/>
        </p:nvSpPr>
        <p:spPr>
          <a:xfrm>
            <a:off x="8636000" y="1651000"/>
            <a:ext cx="6858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IE CAPABILITY = COMPETITIVE MOAT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Your IE can deliver: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15-minute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changeover (drag-to-teach + job library)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vs. competitor's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4+ hours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of specialist programming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Cell reconfiguration for new products: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Minutes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Optimized layouts for max throughput: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Custom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Changeover playbooks: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Documented &amp; trained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62000" y="4572000"/>
            <a:ext cx="1473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YOUR IE DOES THAT COMPETITORS CANNOT COPY: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Cell Layout: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Groups machines by cycle time, part family, changeover frequency. Optimal ratio: 2-3 CNCs per cobot.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Changeover: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Playbooks for gripper swap, program select, fixture adjust, QA check. Target &lt;15 min.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Cycle Balancing: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No machine waits idle. Optimal service schedules.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4. Training: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Internal capability for diagnostics, reprogramming, PM without vendor dependency.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2000" y="7239000"/>
            <a:ext cx="7620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Wage comparison: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Material Handler: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P260K/yr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|  Cobot Cell Supervisor: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P400K-600K/yr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Industrial Engineer: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P500K-800K/yr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wage premium reflects skill scarcity — and creates worker incentive to upskill.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62000" y="88011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capability assessment framework; cobot vendor training data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04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Implementation Roadmap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699000"/>
            <a:ext cx="889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42-month phased deployment plan</a:t>
            </a:r>
            <a:endParaRPr lang="en-US" sz="2000" dirty="0"/>
          </a:p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Urgency assessment and risk mitigation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5715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Three converging pressures make the next 12-18 months critical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762000" y="1651000"/>
            <a:ext cx="4572000" cy="381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841500"/>
            <a:ext cx="4572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COMPETITIVE DYNAMICS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machine shops run 120+ CNCs at 80-90% utilization via cobot tending.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Can deliver parts at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30-50% lower cost-per-part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than manually operated PH shops.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As Chinese CNC gets cheaper, this gap widens.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Vietnam and Indonesia are already deploying at scale.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842000" y="1651000"/>
            <a:ext cx="4572000" cy="381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7" name="Text 5"/>
          <p:cNvSpPr/>
          <p:nvPr/>
        </p:nvSpPr>
        <p:spPr>
          <a:xfrm>
            <a:off x="5842000" y="1841500"/>
            <a:ext cx="4572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LABOR SUPPLY CONSTRAINTS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 manufacturing shed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424K workers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in Dec 2025.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Remaining workers seek higher-skill, higher-wage roles.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Pool for repetitive handling at P260K/yr is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shrinking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Automation = operational continuity necessity.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922000" y="1651000"/>
            <a:ext cx="4572000" cy="381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9" name="Text 7"/>
          <p:cNvSpPr/>
          <p:nvPr/>
        </p:nvSpPr>
        <p:spPr>
          <a:xfrm>
            <a:off x="10922000" y="1841500"/>
            <a:ext cx="4572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TECHNOLOGY COST CURVES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 prices declining ~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6% annually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(2023-2025).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Waiting 2-3 years saves marginal hardware cost.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But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12-18 month learning curve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means late starters begin at zero when competitors scale.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Competency is the asset — not the hardware.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62000" y="5016500"/>
            <a:ext cx="14732000" cy="635000"/>
          </a:xfrm>
          <a:prstGeom prst="rect">
            <a:avLst/>
          </a:prstGeom>
          <a:solidFill>
            <a:srgbClr val="2D3748"/>
          </a:solidFill>
          <a:ln/>
        </p:spPr>
      </p:sp>
      <p:sp>
        <p:nvSpPr>
          <p:cNvPr id="11" name="Text 9"/>
          <p:cNvSpPr/>
          <p:nvPr/>
        </p:nvSpPr>
        <p:spPr>
          <a:xfrm>
            <a:off x="1016000" y="5080000"/>
            <a:ext cx="14224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COMPETENCY WINDOW: 12-18 MONTHS TO BUILD INTERNAL CAPABILITY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62000" y="5969000"/>
            <a:ext cx="711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Learning curve: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Vendor select (2-3 mo)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IE hire + train (3-6 mo)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Pilot + debug (3-4 mo)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382000" y="5969000"/>
            <a:ext cx="711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Cost of delay: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P200K-P400K/month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 Lost contracts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 Shrinking pool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62000" y="7569200"/>
            <a:ext cx="3302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12-18 mo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762000" y="8204200"/>
            <a:ext cx="330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COMPETENCY BUILDING WINDOW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0" y="7569200"/>
            <a:ext cx="3302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6%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4572000" y="8204200"/>
            <a:ext cx="330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ANNUAL COBOT PRICE DECLINE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382000" y="7569200"/>
            <a:ext cx="3810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424K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8382000" y="8204200"/>
            <a:ext cx="406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 MANUFACTURING JOBS LOST (DEC 2025)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62000" y="8801100"/>
            <a:ext cx="762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PSA employment data; cobot market price tracking; competitive analysis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Four-phase roadmap: 42 months, P10M-P15.5M investment, 15-20 positions displaced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14732000" cy="4318000"/>
        </p:xfrm>
        <a:graphic>
          <a:graphicData uri="http://schemas.openxmlformats.org/drawingml/2006/table">
            <a:tbl>
              <a:tblPr/>
              <a:tblGrid>
                <a:gridCol w="1915160"/>
                <a:gridCol w="1767840"/>
                <a:gridCol w="4419600"/>
                <a:gridCol w="2504440"/>
                <a:gridCol w="4124960"/>
              </a:tblGrid>
              <a:tr h="60452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Phase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Timeline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Actions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Investment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Milestone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9283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1. Foundation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1-6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Hire IE; send 2 techs to China for training; pilot 1 cobot on 1 CNC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P1.5M - P2.5M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Single cell operational, operators trained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83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2. Scale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7-18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Deploy 2-cobot cell + AMR; document changeover; evaluate 3rd shift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P3.0M - P4.5M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4-6 CNCs automated, payback data validated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9283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3. Optimize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19-30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Expand to 3 cobots + 2 AMRs; predictive maintenance; lights-out runs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P2.5M - P3.5M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6+ CNCs on 3 shifts, &gt;85% utilization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83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4. Expand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Months 31-42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Replicate across product lines; in-house programming; construction R&amp;D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P3.0M - P5.0M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Multiple cells, construction robotics pilot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6096000"/>
            <a:ext cx="14732000" cy="508000"/>
          </a:xfrm>
          <a:prstGeom prst="rect">
            <a:avLst/>
          </a:prstGeom>
          <a:solidFill>
            <a:srgbClr val="2D3748"/>
          </a:solidFill>
          <a:ln/>
        </p:spPr>
      </p:sp>
      <p:sp>
        <p:nvSpPr>
          <p:cNvPr id="6" name="Text 3"/>
          <p:cNvSpPr/>
          <p:nvPr/>
        </p:nvSpPr>
        <p:spPr>
          <a:xfrm>
            <a:off x="1016000" y="6134100"/>
            <a:ext cx="14224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TOTAL: P10.0M - P15.5M  |  15-20 POSITIONS DISPLACED  |  ANNUAL COST AVOIDANCE: P5M+ FROM YEAR 3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762000" y="6858000"/>
            <a:ext cx="14732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16000" y="7429500"/>
            <a:ext cx="14224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Gantt chart or timeline visualization showing 4 phases across 42 months]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Include key milestones, investment tranches, and headcount transition points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62000" y="88011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financial model, vendor quotes, integration estimates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Six risk categories with concrete mitigation strategies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14732000" cy="5080000"/>
        </p:xfrm>
        <a:graphic>
          <a:graphicData uri="http://schemas.openxmlformats.org/drawingml/2006/table">
            <a:tbl>
              <a:tblPr/>
              <a:tblGrid>
                <a:gridCol w="2209800"/>
                <a:gridCol w="3241040"/>
                <a:gridCol w="1473200"/>
                <a:gridCol w="1473200"/>
                <a:gridCol w="6334760"/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Risk Category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Specific Risk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Likelihood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Impact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Mitigation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Technology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support delays (Chinese brands have thinner global networks)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Spare parts inventory; select vendor with SE Asia distributor; train internal techs for Tier 1 repairs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Technology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Integration complexity (CNC door interlocks, spindle signals, error handling)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Budget 30-80 hrs integration engineering; hire experienced IE; contract integrator for first cell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Workforce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Resistance to automation from remaining staff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Upskill-vs-exit policy; retrain handlers as operators (P260K to P400-500K); phase over 12-18 months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Workforce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Skill gap — no internal cobot experience exists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training program; pilot cell as learning platform; hire 1 experienced IE as anchor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Financial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 period exceeds 24-month target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Medium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Conservative modeling; commit to 3-shift operation; track OEE weekly; exit gate at Month 6 if pilot fails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Market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Competitor automates faster and captures contracts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High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Fast-follower strategy; 12-month pilot-to-scale target; build IE capability as defensible moat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6921500"/>
            <a:ext cx="7620000" cy="1587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16000" y="7429500"/>
            <a:ext cx="7112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risk probability-impact matrix heat map]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Plot each risk on Likelihood x Impact grid; color-code by mitigation status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890000" y="6921500"/>
            <a:ext cx="6604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RISK SUMMARY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Highest: </a:t>
            </a:r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+ Skill gap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Action: Hire IE, lock vendor, upskill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62000" y="88011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Internal risk assessment framework; vendor due diligence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2032000"/>
            <a:ext cx="533400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6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EXEC</a:t>
            </a:r>
            <a:endParaRPr lang="en-US" sz="6400" dirty="0"/>
          </a:p>
          <a:p>
            <a:pPr algn="l">
              <a:lnSpc>
                <a:spcPct val="110000"/>
              </a:lnSpc>
            </a:pPr>
            <a:r>
              <a:rPr lang="en-US" sz="6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UTIVE</a:t>
            </a:r>
            <a:endParaRPr lang="en-US" sz="6400" dirty="0"/>
          </a:p>
          <a:p>
            <a:pPr algn="l">
              <a:lnSpc>
                <a:spcPct val="110000"/>
              </a:lnSpc>
            </a:pPr>
            <a:r>
              <a:rPr lang="en-US" sz="6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OVER</a:t>
            </a:r>
            <a:endParaRPr lang="en-US" sz="6400" dirty="0"/>
          </a:p>
          <a:p>
            <a:pPr algn="l">
              <a:lnSpc>
                <a:spcPct val="110000"/>
              </a:lnSpc>
            </a:pPr>
            <a:r>
              <a:rPr lang="en-US" sz="64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VIEW</a:t>
            </a:r>
            <a:endParaRPr lang="en-US" sz="6400" dirty="0"/>
          </a:p>
        </p:txBody>
      </p:sp>
      <p:sp>
        <p:nvSpPr>
          <p:cNvPr id="3" name="Shape 1"/>
          <p:cNvSpPr/>
          <p:nvPr/>
        </p:nvSpPr>
        <p:spPr>
          <a:xfrm>
            <a:off x="762000" y="6667500"/>
            <a:ext cx="762000" cy="508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4" name="Shape 2"/>
          <p:cNvSpPr/>
          <p:nvPr/>
        </p:nvSpPr>
        <p:spPr>
          <a:xfrm>
            <a:off x="6604000" y="1270000"/>
            <a:ext cx="0" cy="685800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5" name="Text 3"/>
          <p:cNvSpPr/>
          <p:nvPr/>
        </p:nvSpPr>
        <p:spPr>
          <a:xfrm>
            <a:off x="7112000" y="13970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01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CNC Cost Revolution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7112000" y="2095500"/>
            <a:ext cx="8128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7" name="Text 5"/>
          <p:cNvSpPr/>
          <p:nvPr/>
        </p:nvSpPr>
        <p:spPr>
          <a:xfrm>
            <a:off x="7112000" y="22225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02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Cobot &amp; AMR Benchmark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7112000" y="2921000"/>
            <a:ext cx="8128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/>
          <p:nvPr/>
        </p:nvSpPr>
        <p:spPr>
          <a:xfrm>
            <a:off x="7112000" y="30480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03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 Period Analysis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7112000" y="3746500"/>
            <a:ext cx="8128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7112000" y="38735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04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Labor Market Impact</a:t>
            </a:r>
            <a:endParaRPr lang="en-US" sz="3200" dirty="0"/>
          </a:p>
        </p:txBody>
      </p:sp>
      <p:sp>
        <p:nvSpPr>
          <p:cNvPr id="12" name="Shape 10"/>
          <p:cNvSpPr/>
          <p:nvPr/>
        </p:nvSpPr>
        <p:spPr>
          <a:xfrm>
            <a:off x="7112000" y="4572000"/>
            <a:ext cx="8128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3" name="Text 11"/>
          <p:cNvSpPr/>
          <p:nvPr/>
        </p:nvSpPr>
        <p:spPr>
          <a:xfrm>
            <a:off x="7112000" y="46990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05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Construction: 3-Year Horizon</a:t>
            </a:r>
            <a:endParaRPr lang="en-US" sz="3200" dirty="0"/>
          </a:p>
        </p:txBody>
      </p:sp>
      <p:sp>
        <p:nvSpPr>
          <p:cNvPr id="14" name="Shape 12"/>
          <p:cNvSpPr/>
          <p:nvPr/>
        </p:nvSpPr>
        <p:spPr>
          <a:xfrm>
            <a:off x="7112000" y="5397500"/>
            <a:ext cx="8128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5" name="Text 13"/>
          <p:cNvSpPr/>
          <p:nvPr/>
        </p:nvSpPr>
        <p:spPr>
          <a:xfrm>
            <a:off x="7112000" y="55245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06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Implementation Roadmap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7112000" y="6223000"/>
            <a:ext cx="8128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sp>
        <p:nvSpPr>
          <p:cNvPr id="17" name="Text 15"/>
          <p:cNvSpPr/>
          <p:nvPr/>
        </p:nvSpPr>
        <p:spPr>
          <a:xfrm>
            <a:off x="7112000" y="6350000"/>
            <a:ext cx="812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32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07</a:t>
            </a:r>
            <a:pPr algn="l">
              <a:lnSpc>
                <a:spcPct val="140000"/>
              </a:lnSpc>
            </a:pPr>
            <a:r>
              <a:rPr lang="en-US" sz="18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  </a:t>
            </a:r>
            <a:pPr algn="l">
              <a:lnSpc>
                <a:spcPct val="140000"/>
              </a:lnSpc>
            </a:pPr>
            <a:r>
              <a:rPr lang="en-US" sz="18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Templates &amp; Placeholders</a:t>
            </a:r>
            <a:endParaRPr lang="en-US" sz="3200" dirty="0"/>
          </a:p>
        </p:txBody>
      </p:sp>
    </p:spTree>
  </p:cSld>
  <p:clrMapOvr>
    <a:masterClrMapping/>
  </p:clrMapOvr>
  <p:transition>
    <p:fade/>
    <p:spd val="me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CNC Machine Inventory &amp; Specifications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List every CNC machine in your facility. This data drives cobot cell grouping decisions. Prioritize machines with highest spindle hours and most repetitive part families for automation first.</a:t>
            </a:r>
            <a:endParaRPr lang="en-US" sz="16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222500"/>
          <a:ext cx="14732000" cy="4762500"/>
        </p:xfrm>
        <a:graphic>
          <a:graphicData uri="http://schemas.openxmlformats.org/drawingml/2006/table">
            <a:tbl>
              <a:tblPr/>
              <a:tblGrid>
                <a:gridCol w="1178560"/>
                <a:gridCol w="2062480"/>
                <a:gridCol w="1767840"/>
                <a:gridCol w="1473200"/>
                <a:gridCol w="1767840"/>
                <a:gridCol w="1767840"/>
                <a:gridCol w="1767840"/>
                <a:gridCol w="1473200"/>
                <a:gridCol w="14732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Machine ID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Model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Brand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Year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Spindle Hrs/Day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Utilization 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Parts/Shift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Priority (1-5)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Notes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[CNC-001]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VMC-850]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Syntec]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[2022]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[16]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[65%]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[120]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[1]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[Add notes]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[CNC-002]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[CNC-003]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[CNC-004]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[CNC-005]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[CNC-006]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[CNC-007]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[CNC-008]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62000" y="71755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b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Next step:</a:t>
            </a:r>
            <a:pPr algn="l">
              <a:lnSpc>
                <a:spcPct val="140000"/>
              </a:lnSpc>
            </a:pPr>
            <a:r>
              <a:rPr lang="en-US" sz="14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Share with IE to identify part family groups. Priority 1-2 machines = aggressive cell targets.</a:t>
            </a:r>
            <a:endParaRPr lang="en-US" sz="1400" dirty="0"/>
          </a:p>
          <a:p>
            <a:pPr algn="l">
              <a:lnSpc>
                <a:spcPct val="14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Tip: Photograph nameplates for unclear model data.</a:t>
            </a:r>
            <a:endParaRPr lang="en-US" sz="1400" dirty="0"/>
          </a:p>
        </p:txBody>
      </p:sp>
    </p:spTree>
  </p:cSld>
  <p:clrMapOvr>
    <a:masterClrMapping/>
  </p:clrMapOvr>
  <p:transition>
    <p:fade/>
    <p:spd val="me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Cobot Cell Layout Design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IE to sketch actual cell configurations. Use grid paper or CAD. Show machine positions, cobot reach envelopes, AMR paths, safety zones, and part staging. Start with your Priority 1-2 machines from the inventory.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2000" y="2222500"/>
            <a:ext cx="8890000" cy="5969000"/>
          </a:xfrm>
          <a:prstGeom prst="rect">
            <a:avLst/>
          </a:prstGeom>
          <a:solidFill>
            <a:srgbClr val="FFFFFF"/>
          </a:solidFill>
          <a:ln w="12700"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6000" y="4699000"/>
            <a:ext cx="8382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[DRAW OR INSERT FLOOR PLAN HERE]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Scale: 1 grid square = 1 meter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Legend: CNC = machine, C = cobot base, A = AMR station, S = staging, Z = safety zone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160000" y="2222500"/>
            <a:ext cx="5334000" cy="635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LAYOUT CHECKLIST</a:t>
            </a:r>
            <a:endParaRPr lang="en-US" sz="1600" dirty="0"/>
          </a:p>
          <a:p>
            <a:pPr algn="l">
              <a:lnSpc>
                <a:spcPct val="16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CNCs by part family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Cobot reach covers chucks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AMR aisle 1.2m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Staging near machines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Light curtains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E-stop within 2m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Cables safe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Maintenance access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Exit path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Material entry</a:t>
            </a:r>
            <a:endParaRPr lang="en-US" sz="1600" dirty="0"/>
          </a:p>
          <a:p>
            <a:pPr algn="l">
              <a:lnSpc>
                <a:spcPct val="160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Dimensions: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Reach: _____ mm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Spacing: _____ m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Ceiling: _____ m</a:t>
            </a:r>
            <a:endParaRPr lang="en-US" sz="16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 ] Floor: _____ kg/m2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Product Line Mapping to Cells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Map each product family to a proposed cobot cell. This determines changeover frequency, gripper requirements, and which machines can be grouped. Products with similar cycle times and part sizes are best grouped together.</a:t>
            </a:r>
            <a:endParaRPr lang="en-US" sz="16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222500"/>
          <a:ext cx="14732000" cy="3937000"/>
        </p:xfrm>
        <a:graphic>
          <a:graphicData uri="http://schemas.openxmlformats.org/drawingml/2006/table">
            <a:tbl>
              <a:tblPr/>
              <a:tblGrid>
                <a:gridCol w="2062480"/>
                <a:gridCol w="1767840"/>
                <a:gridCol w="1473200"/>
                <a:gridCol w="1767840"/>
                <a:gridCol w="2062480"/>
                <a:gridCol w="2062480"/>
                <a:gridCol w="1767840"/>
                <a:gridCol w="1767840"/>
              </a:tblGrid>
              <a:tr h="4330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Product Family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Part Wt/Size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Cycle Time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Current CNC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Proposed Cell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Changeover (now)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Target (&lt;15min)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Parts/Month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Bracket-A]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[2kg / 150mm]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[8 min]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[CNC-001]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[Cell-1]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[45 min]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[10 min]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[3,000]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62000" y="6350000"/>
            <a:ext cx="1473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Analysis guidance: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Products with cycle times within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20% of each other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and part weights within the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same cobot payload range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should be grouped. The changeover time target of &lt;15 minutes requires: (1) stored job programs in the cobot library, (2) quick-change grippers, (3) standardized fixtures, and (4) a documented step-by-step procedure.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i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After completion: Sort by "Proposed Cell" to see which products share cells. Verify that total cycle time per cell does not exceed cobot service capacity.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IE Changeover Procedure Template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Document the step-by-step changeover process for each product family transition. This becomes the standard operating procedure that any trained operator can follow. Target: &lt;15 minutes total changeover time.</a:t>
            </a:r>
            <a:endParaRPr lang="en-US" sz="16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222500"/>
          <a:ext cx="14732000" cy="3937000"/>
        </p:xfrm>
        <a:graphic>
          <a:graphicData uri="http://schemas.openxmlformats.org/drawingml/2006/table">
            <a:tbl>
              <a:tblPr/>
              <a:tblGrid>
                <a:gridCol w="883920"/>
                <a:gridCol w="3241040"/>
                <a:gridCol w="2946400"/>
                <a:gridCol w="2062480"/>
                <a:gridCol w="2062480"/>
                <a:gridCol w="1767840"/>
                <a:gridCol w="1767840"/>
              </a:tblGrid>
              <a:tr h="4330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Step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Action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Details / Parameters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Tools Needed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Safety Check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Time (min)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Done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[Stop current program]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[E-stop, confirm spindle stop]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[None]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[Chuck clear]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[0.5]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[Remove finished part]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[Place in finished bin]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[Gloves]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[Part cool]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[1.0]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[Swap gripper]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[Quick-connect fitting]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[Wrench]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[Air off]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[2.0]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[Select new job program]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[From stored library]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[Teach pendant]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[Verify program ID]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[1.5]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[Adjust fixture / offsets]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[Per product spec sheet]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[Dial gauge]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[Zero confirmed]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[3.0]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[Load first blank]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[Cobot auto-loads]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[Staging bin]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[Material correct]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[2.0]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7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[QA first-piece check]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[Dimension + surface]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[Calipers]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[In spec]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[3.0]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 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62000" y="62865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TARGET: _____ min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62000" y="6794500"/>
            <a:ext cx="14732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Procedure notes: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Each product family transition needs its own changeover sheet. Common transitions (frequent product switches) should be optimized first. Store all job programs in the cobot's internal library with clear naming: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[PRODUCT]-[MACHINE]-[GRIPPER]-v[X]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i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After completion: Time each step with a stopwatch during actual changeover. Identify bottlenecks and iterate. Post the finalized procedure at each cell.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Staff Training &amp; Transition Plan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Map each affected worker to a transition path. The upskill-vs-exit policy should prioritize retraining existing staff over hiring externally. Document training modules, providers, costs, and completion targets.</a:t>
            </a:r>
            <a:endParaRPr lang="en-US" sz="16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222500"/>
          <a:ext cx="14732000" cy="3937000"/>
        </p:xfrm>
        <a:graphic>
          <a:graphicData uri="http://schemas.openxmlformats.org/drawingml/2006/table">
            <a:tbl>
              <a:tblPr/>
              <a:tblGrid>
                <a:gridCol w="2357120"/>
                <a:gridCol w="2651760"/>
                <a:gridCol w="1473200"/>
                <a:gridCol w="2062480"/>
                <a:gridCol w="1473200"/>
                <a:gridCol w="1767840"/>
                <a:gridCol w="1473200"/>
                <a:gridCol w="1473200"/>
              </a:tblGrid>
              <a:tr h="4330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Current Role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Target Role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Trainee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Training Module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Duration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Provider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Cost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Complete By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Material Handler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Operator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[Cobot basics + safety]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[2 weeks]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[Vendor / In-house]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[P25K]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[Month 3]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Material Handler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Operator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[Machinist]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[Maint. Tech]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[Cobot diagnostics + PM]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[4 weeks]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[Vendor cert.]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[P50K]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[Month 6]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[New Hire]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[IE - Cell Opt.]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[Cobot programming + layout]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[8 weeks]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[Vendor + abroad]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[P120K]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[Month 4]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9999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62000" y="6350000"/>
            <a:ext cx="7112000" cy="158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POLICY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Retrain staff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Hire for IE only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Attrition absorbs loss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382000" y="6350000"/>
            <a:ext cx="7112000" cy="158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BUDGET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Trainees: _____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Total: P_____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Avg: P_____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62000" y="8001000"/>
            <a:ext cx="1397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After completion: Share with HR for budget approval and scheduling. Coordinate with vendor training calendars. Book travel for abroad training 2 months in advance.</a:t>
            </a:r>
            <a:endParaRPr lang="en-US" sz="1400" dirty="0"/>
          </a:p>
        </p:txBody>
      </p:sp>
    </p:spTree>
  </p:cSld>
  <p:clrMapOvr>
    <a:masterClrMapping/>
  </p:clrMapOvr>
  <p:transition>
    <p:fade/>
    <p:spd val="me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Custom Financial Projection Model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Replace bracketed values with your actual shop data. This model auto-calculates payback based on your specific labor costs, shift structure, and cell configuration. Adjust variables to test different scenarios.</a:t>
            </a:r>
            <a:endParaRPr lang="en-US" sz="16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222500"/>
          <a:ext cx="6858000" cy="4254500"/>
        </p:xfrm>
        <a:graphic>
          <a:graphicData uri="http://schemas.openxmlformats.org/drawingml/2006/table">
            <a:tbl>
              <a:tblPr/>
              <a:tblGrid>
                <a:gridCol w="3771900"/>
                <a:gridCol w="3086100"/>
              </a:tblGrid>
              <a:tr h="3403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INPUT VARIABLES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YOUR VALUE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Number of cells planned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2]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Cobots per cell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2]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AMRs per cell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1]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CNC machines served per cell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4]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Shifts operated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2]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Workers displaced per cell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6]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Annual labor cost per worker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260,000]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cost per unit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[e.g., 4,250,000]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128000" y="2222500"/>
          <a:ext cx="7366000" cy="4254500"/>
        </p:xfrm>
        <a:graphic>
          <a:graphicData uri="http://schemas.openxmlformats.org/drawingml/2006/table">
            <a:tbl>
              <a:tblPr/>
              <a:tblGrid>
                <a:gridCol w="4051300"/>
                <a:gridCol w="3314700"/>
              </a:tblGrid>
              <a:tr h="3403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AUTO-CALCULATED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RESULT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cobots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Cells x Cobots]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AMRs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Cells x AMRs]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workers displaced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Cells x Workers]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Annual labor savings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Workers x Labor Cost x 1.25]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cell investment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Cells x Cell Cost]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Annual maintenance (3%)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Investment x 0.03]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Net annual benefit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Savings - Maint.]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48926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 (months)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[= Investment / Net Benefit x 12]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762000" y="6731000"/>
            <a:ext cx="14732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Test one variable at a time.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Top levers: (1) Shifts 2-&gt;3, (2) More CNCs per cell, (3) Volume discount on 2+ cells.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i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Save conservative/moderate/aggressive versions. Include 5% annual wage escalation.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A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254000"/>
            <a:ext cx="15494000" cy="86360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62000" y="44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2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TEMPLATE — FILL IN YOUR DATA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62000" y="825500"/>
            <a:ext cx="1397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6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Your Vendor Evaluation Scorecard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62000" y="13970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6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Instructions: Evaluate 3-4 cobot vendors using weighted scoring. Rate each 1-5 on each criterion. Multiply by weight to get weighted score. Total possible: 100 points. Weight reflects your priorities — adjust weights if needed.</a:t>
            </a:r>
            <a:endParaRPr lang="en-US" sz="16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222500"/>
          <a:ext cx="14732000" cy="4826000"/>
        </p:xfrm>
        <a:graphic>
          <a:graphicData uri="http://schemas.openxmlformats.org/drawingml/2006/table">
            <a:tbl>
              <a:tblPr/>
              <a:tblGrid>
                <a:gridCol w="2651760"/>
                <a:gridCol w="1178560"/>
                <a:gridCol w="2062480"/>
                <a:gridCol w="2062480"/>
                <a:gridCol w="2062480"/>
                <a:gridCol w="2062480"/>
                <a:gridCol w="2651760"/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Evaluation Criteria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Weight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A 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B 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C 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Vendor D [Name]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Notes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C05621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(per cobot)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20%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[Score x 20]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[Score x 20]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[Score x 20]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[Score x 20]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[Include quote ref]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 / reach fit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15%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[Match to your parts]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Support in Philippines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15%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[Local office? Distributor?]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Spare parts availability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[Stock in SE Asia?]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Training program offered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[Onsite? Abroad? Cost?]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Warranty &amp; service terms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[...]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[Years? Response time?]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WEIGHTED SCORE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100%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[Total]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[Total]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[Total]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[Total]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[Winner: _____]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562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AF0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62000" y="7175500"/>
            <a:ext cx="139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Evaluate: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Elite, JAKA, AUBO (+ Dobot for heavy). Request: quote, SE Asia contact, training outline, reference customer.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i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Top 2 proceed to on-site demo with actual parts/CNCs.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6000" y="1524000"/>
            <a:ext cx="1270000" cy="508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3" name="Text 1"/>
          <p:cNvSpPr/>
          <p:nvPr/>
        </p:nvSpPr>
        <p:spPr>
          <a:xfrm>
            <a:off x="1016000" y="1778000"/>
            <a:ext cx="8382000" cy="165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4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Imperative</a:t>
            </a:r>
            <a:endParaRPr lang="en-US" sz="4400" dirty="0"/>
          </a:p>
          <a:p>
            <a:pPr algn="l">
              <a:lnSpc>
                <a:spcPct val="120000"/>
              </a:lnSpc>
            </a:pPr>
            <a:r>
              <a:rPr lang="en-US" sz="44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is Now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016000" y="3492500"/>
            <a:ext cx="7620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12-18 month window</a:t>
            </a:r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closes.</a:t>
            </a:r>
            <a:endParaRPr lang="en-US" sz="1800" dirty="0"/>
          </a:p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Competitors deploy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today</a:t>
            </a:r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800" dirty="0"/>
          </a:p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Hardware is commodity.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Capability is moat.</a:t>
            </a:r>
            <a:endParaRPr lang="en-US" sz="1800" dirty="0"/>
          </a:p>
          <a:p>
            <a:pPr algn="l">
              <a:lnSpc>
                <a:spcPct val="16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Start </a:t>
            </a:r>
            <a:pPr algn="l">
              <a:lnSpc>
                <a:spcPct val="160000"/>
              </a:lnSpc>
              <a:spcBef>
                <a:spcPts val="400"/>
              </a:spcBef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pilot</a:t>
            </a:r>
            <a:pPr algn="l">
              <a:lnSpc>
                <a:spcPct val="16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 Build IE.</a:t>
            </a:r>
            <a:endParaRPr lang="en-US" sz="1800" dirty="0"/>
          </a:p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Scale with </a:t>
            </a:r>
            <a:pPr algn="l">
              <a:lnSpc>
                <a:spcPct val="160000"/>
              </a:lnSpc>
            </a:pPr>
            <a:r>
              <a:rPr lang="en-US" sz="1800" b="1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conviction</a:t>
            </a:r>
            <a:pPr algn="l">
              <a:lnSpc>
                <a:spcPct val="160000"/>
              </a:lnSpc>
            </a:pPr>
            <a:r>
              <a:rPr lang="en-US" sz="18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16000" y="5842000"/>
            <a:ext cx="6350000" cy="0"/>
          </a:xfrm>
          <a:prstGeom prst="straightConnector1">
            <a:avLst/>
          </a:prstGeom>
          <a:noFill/>
          <a:ln w="12700">
            <a:solidFill>
              <a:srgbClr val="A0AEC0"/>
            </a:solidFill>
            <a:prstDash val="solid"/>
            <a:headEnd type="none"/>
            <a:tailEnd type="none"/>
          </a:ln>
        </p:spPr>
      </p:sp>
      <p:sp>
        <p:nvSpPr>
          <p:cNvPr id="6" name="Text 4"/>
          <p:cNvSpPr/>
          <p:nvPr/>
        </p:nvSpPr>
        <p:spPr>
          <a:xfrm>
            <a:off x="1016000" y="59690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 Hire IE within 30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16000" y="64516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 Issue RFP to 3 cobot vendors within 60 days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16000" y="6934200"/>
            <a:ext cx="635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3. Deploy pilot cell within 6 months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398000" y="1905000"/>
            <a:ext cx="254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16.9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9398000" y="26416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PAYBACK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398000" y="3302000"/>
            <a:ext cx="254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P5M+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9398000" y="40386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ANNUAL SAVINGS YR 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398000" y="4699000"/>
            <a:ext cx="254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2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13.5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9398000" y="5435600"/>
            <a:ext cx="279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WORKERS DISPLACED/CELL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16000" y="7874000"/>
            <a:ext cx="3937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June 2026 | Strategic Operations Assessment</a:t>
            </a:r>
            <a:endParaRPr lang="en-US" sz="14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01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016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The CNC Cost Revolution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699000"/>
            <a:ext cx="889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automation economics suddenly work — the 10x cost collapse in</a:t>
            </a:r>
            <a:endParaRPr lang="en-US" sz="2000" dirty="0"/>
          </a:p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machining centers and the shift to utilization maximization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5715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CNC machine prices collapsed 6-10x in a decade — idle spindle time is now the dominant cost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14732000" cy="3556000"/>
        </p:xfrm>
        <a:graphic>
          <a:graphicData uri="http://schemas.openxmlformats.org/drawingml/2006/table">
            <a:tbl>
              <a:tblPr/>
              <a:tblGrid>
                <a:gridCol w="3241040"/>
                <a:gridCol w="3830320"/>
                <a:gridCol w="3830320"/>
                <a:gridCol w="3830320"/>
              </a:tblGrid>
              <a:tr h="60452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Cost Factor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2015 (Imported CNC)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2025 (Chinese Domestic)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Change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902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Entry-level 3-axis VMC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$80K - $120K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$8K - $20K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~6-10x cheaper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2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Mid-range VMC (0.01mm)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$120K - $200K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$25K - $50K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~4-5x cheaper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902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Cost per machine-hour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$8 - $15/hr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$2 - $4/hr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~3-4x cheaper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2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Machines per floor (typical)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10 - 30 units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80 - 200 units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~5-7x more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9029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Utilization target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50-60% (1 shift)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80-95% (2-3 shifts)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+30-35 pp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5397500"/>
            <a:ext cx="50800" cy="2540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6" name="Text 3"/>
          <p:cNvSpPr/>
          <p:nvPr/>
        </p:nvSpPr>
        <p:spPr>
          <a:xfrm>
            <a:off x="1016000" y="5397500"/>
            <a:ext cx="508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STRATEGIC INSIGHT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016000" y="5842000"/>
            <a:ext cx="6858000" cy="2476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At $15K-35K per machine, a material handler earning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PHP 260K/year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represents a meaningful fraction of hourly operating cost. Cobot automation becomes rational not as luxury — but as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competitive necessity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Chinese shops achieve </a:t>
            </a:r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80-90% utilization</a:t>
            </a:r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via multi-shift cobot tending. Philippine shops at 50-65% utilization on single-shift manual operation cannot compete on cost-per-part.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382000" y="5461000"/>
            <a:ext cx="3048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10x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8382000" y="6197600"/>
            <a:ext cx="3048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PRICE REDUCTION</a:t>
            </a:r>
            <a:endParaRPr lang="en-US" sz="1200" dirty="0"/>
          </a:p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(Entry-level VMC, 10yr)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84000" y="5461000"/>
            <a:ext cx="3048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85-95%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11684000" y="6197600"/>
            <a:ext cx="3048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UTILIZATION</a:t>
            </a:r>
            <a:endParaRPr lang="en-US" sz="1200" dirty="0"/>
          </a:p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(With cobot tending, 3 shifts)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62000" y="8801100"/>
            <a:ext cx="762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Chinese domestic VMC market analysis, Dongguan/Ningbo machine shop surveys, 2024-2025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Four Chinese cobot brands deliver comparable specs at 40-60% below Western prices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14732000" cy="4572000"/>
        </p:xfrm>
        <a:graphic>
          <a:graphicData uri="http://schemas.openxmlformats.org/drawingml/2006/table">
            <a:tbl>
              <a:tblPr/>
              <a:tblGrid>
                <a:gridCol w="2209800"/>
                <a:gridCol w="2209800"/>
                <a:gridCol w="1915160"/>
                <a:gridCol w="1915160"/>
                <a:gridCol w="2062480"/>
                <a:gridCol w="2209800"/>
                <a:gridCol w="22098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Brand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Flagship Series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Reach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Repeatability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(USD)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Best For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Elite Robots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CS Series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624-1800mm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0.03 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$12K-$35K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Machine tending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JAKA Robotics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Zu Series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3-18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327-1327mm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0.03 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$12K-$36K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Compact cells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AUBO Robotics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i-Series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3-20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500-1350mm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0.02 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$14K-$38K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Precision assembly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Dobot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CR Series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5-20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400-1700mm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0.05 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$18K-$55K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Heavy payload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Universal Robots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e-Series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3-30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500-1750mm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0.03 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$28K-$75K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Ecosystem leader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FANUC (Ref)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CR/CRX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4-35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550-1800mm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0.01 mm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$35K-$90K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Precision leader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62000" y="6350000"/>
            <a:ext cx="14732000" cy="165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All four Chinese brands carry CE marking and meet ISO 13849 safety standards.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gap vs. Universal Robots is not hardware capability — it's ecosystem maturity (UR+ marketplace has 400+ certified peripherals), global support density (24 offices, 1,100+ integrators), and long-term field data (17+ years vs. 5-8 years).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 Philippine manufacturers with internal technical staff capable of handling integration, Chinese brands offer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comparable specifications at roughly half the hardware cost.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62000" y="8801100"/>
            <a:ext cx="889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Vendor datasheets, RobotShop pricing, cobot market analysis 2025-2026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Chinese AMRs complete the automation stack at $30K-$60K with 1-2 year payback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14732000" cy="2794000"/>
        </p:xfrm>
        <a:graphic>
          <a:graphicData uri="http://schemas.openxmlformats.org/drawingml/2006/table">
            <a:tbl>
              <a:tblPr/>
              <a:tblGrid>
                <a:gridCol w="3241040"/>
                <a:gridCol w="2062480"/>
                <a:gridCol w="2651760"/>
                <a:gridCol w="2651760"/>
                <a:gridCol w="2062480"/>
                <a:gridCol w="2062480"/>
              </a:tblGrid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AMR Category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Payload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Navigation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Price (USD)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Use Case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Tote/case handling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50-200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LiDAR + camera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$30K-$60K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1-2 years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Line-side feeding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Pallet-moving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1,000-1,500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SLAM + vision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$50K-$95K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1.5-3 years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Bulk material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Forklift AMR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2,000+ kg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LiDAR + 3D vision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$80K-$150K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2-3 years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Heavy pallets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4635500"/>
            <a:ext cx="50800" cy="1397000"/>
          </a:xfrm>
          <a:prstGeom prst="rect">
            <a:avLst/>
          </a:prstGeom>
          <a:solidFill>
            <a:srgbClr val="C05621"/>
          </a:solidFill>
          <a:ln/>
        </p:spPr>
      </p:sp>
      <p:sp>
        <p:nvSpPr>
          <p:cNvPr id="6" name="Text 3"/>
          <p:cNvSpPr/>
          <p:nvPr/>
        </p:nvSpPr>
        <p:spPr>
          <a:xfrm>
            <a:off x="1016000" y="46355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LEADING CHINESE AMR VENDORS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16000" y="5016500"/>
            <a:ext cx="6858000" cy="1206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Geek+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40,000+ units deployed globally, warehouse &amp; manufacturing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Hikrobot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Machine vision + AMR integrated platform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Quicktron / Hai Robotics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ASRS + AMR hybrid solutions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382000" y="4635500"/>
            <a:ext cx="711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AMRs complement cobots: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Cobots = load/unload. AMRs = material flow.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Payback: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1-2 years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for tote AMRs.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62000" y="6223000"/>
            <a:ext cx="68580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16000" y="6985000"/>
            <a:ext cx="635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AMR cost-per-tote-move comparison chart]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vs. manual forklift + operator labor cost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128000" y="6223000"/>
            <a:ext cx="736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advantage: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Chinese AMR peers benefit from well-developed domestic robotics component ecosystems, providing cost advantages resulting in typical paybacks of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1-3 years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vs.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3-5+ years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for European or American AMR vendors.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 a CNC tending cell, the relevant category is 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tote/case handling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 moving bins of raw parts and finished components between the cell and inventory stations.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62000" y="8801100"/>
            <a:ext cx="889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Geek+, Hikrobot, Quicktron vendor pricing; Interact Analysis AMR market report 2025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 complete cobot+AMR cell costs $84K-$124K installed and serves 4-6 CNC machines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8890000" cy="4318000"/>
        </p:xfrm>
        <a:graphic>
          <a:graphicData uri="http://schemas.openxmlformats.org/drawingml/2006/table">
            <a:tbl>
              <a:tblPr/>
              <a:tblGrid>
                <a:gridCol w="2844800"/>
                <a:gridCol w="2489200"/>
                <a:gridCol w="1333500"/>
                <a:gridCol w="2222500"/>
              </a:tblGrid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Component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Specification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Qty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Subtotal (USD)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Cobot arm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Elite CS612 / JAKA Zu 12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$30K-$36K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End effector / gripper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Pneumatic or electric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$6K-$12K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AMR (tote handling)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100 kg, LiDAR nav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$35K-$50K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Safety peripherals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Light curtains, e-stops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 set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$2K-$5K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Integration &amp; programming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Commissioning, training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$8K-$15K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Mobile workstation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Adjustable, locking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$3K-$6K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Installed Cost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$84K-$124K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Total (PHP @ 59:1)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P4.96M - P7.32M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10160000" y="1587500"/>
            <a:ext cx="5334000" cy="431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DEPLOYMENT SCENARIOS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Conservative: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 cobot + 1 AMR, 2 CNCs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~$45K-$60K installed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Moderate: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 cobots + 1 AMR, 4 CNCs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~$72K-$85K installed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Aggressive: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 cobots + 2 AMRs, 6 CNCs</a:t>
            </a:r>
            <a:endParaRPr lang="en-US" sz="1600" dirty="0"/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~$105K-$140K installed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62000" y="6159500"/>
            <a:ext cx="14732000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insight: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These costs are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front-loaded and fixed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while labor costs displaced are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recurring and escalating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at ~5% annually (minimum wage adjustments). The investment is significant but dwarfed by the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P15M-P25M in 5-year cost avoidance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it generates at aggressive deployment scale.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62000" y="7429500"/>
            <a:ext cx="3302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P4.96M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8102600"/>
            <a:ext cx="330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MODERATE CELL COST (PHP)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0" y="7429500"/>
            <a:ext cx="3302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4-6</a:t>
            </a:r>
            <a:endParaRPr lang="en-US" sz="3600" dirty="0"/>
          </a:p>
        </p:txBody>
      </p:sp>
      <p:sp>
        <p:nvSpPr>
          <p:cNvPr id="10" name="Text 7"/>
          <p:cNvSpPr/>
          <p:nvPr/>
        </p:nvSpPr>
        <p:spPr>
          <a:xfrm>
            <a:off x="4572000" y="8102600"/>
            <a:ext cx="3302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CNC MACHINES SERVED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382000" y="7429500"/>
            <a:ext cx="381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3600" b="1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P15M-P25M</a:t>
            </a:r>
            <a:endParaRPr lang="en-US" sz="3600" dirty="0"/>
          </a:p>
        </p:txBody>
      </p:sp>
      <p:sp>
        <p:nvSpPr>
          <p:cNvPr id="12" name="Text 9"/>
          <p:cNvSpPr/>
          <p:nvPr/>
        </p:nvSpPr>
        <p:spPr>
          <a:xfrm>
            <a:off x="8382000" y="8102600"/>
            <a:ext cx="3810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100" kern="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COST AVOIDANCE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62000" y="88011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Vendor quotes, integration estimates, PHP/USD 59:1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D37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2286000"/>
            <a:ext cx="381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8000" b="1" dirty="0">
                <a:solidFill>
                  <a:srgbClr val="C05621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02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1016000" y="3683000"/>
            <a:ext cx="1143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000" b="1" dirty="0">
                <a:solidFill>
                  <a:srgbClr val="FFFFFF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Payback Period Analysis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16000" y="4699000"/>
            <a:ext cx="889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Financial modeling for the Philippine wage context</a:t>
            </a:r>
            <a:endParaRPr lang="en-US" sz="2000" dirty="0"/>
          </a:p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A0AE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PHP 260K labor vs. automated cobot+AMR cells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5715000"/>
            <a:ext cx="1270000" cy="38100"/>
          </a:xfrm>
          <a:prstGeom prst="rect">
            <a:avLst/>
          </a:prstGeom>
          <a:solidFill>
            <a:srgbClr val="C05621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444500"/>
            <a:ext cx="14732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2600" b="1" dirty="0">
                <a:solidFill>
                  <a:srgbClr val="2D3748"/>
                </a:solidFill>
                <a:latin typeface="Unna" pitchFamily="34" charset="0"/>
                <a:ea typeface="Unna" pitchFamily="34" charset="-122"/>
                <a:cs typeface="Unna" pitchFamily="34" charset="-120"/>
              </a:rPr>
              <a:t>Aggressive cluster deployment achieves 16.9-month payback — validating the 2-year target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62000" y="1371600"/>
            <a:ext cx="14732000" cy="0"/>
          </a:xfrm>
          <a:prstGeom prst="straightConnector1">
            <a:avLst/>
          </a:prstGeom>
          <a:noFill/>
          <a:ln w="12700">
            <a:solidFill>
              <a:srgbClr val="E2E8F0"/>
            </a:solidFill>
            <a:prstDash val="solid"/>
            <a:headEnd type="none"/>
            <a:tailEnd type="none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1587500"/>
          <a:ext cx="14732000" cy="3302000"/>
        </p:xfrm>
        <a:graphic>
          <a:graphicData uri="http://schemas.openxmlformats.org/drawingml/2006/table">
            <a:tbl>
              <a:tblPr/>
              <a:tblGrid>
                <a:gridCol w="2357120"/>
                <a:gridCol w="1767840"/>
                <a:gridCol w="2062480"/>
                <a:gridCol w="1767840"/>
                <a:gridCol w="1473200"/>
                <a:gridCol w="2357120"/>
                <a:gridCol w="2946400"/>
              </a:tblGrid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Scenario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Cell Cost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Workers Displaced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Shifts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CNCs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Annual Savings (PHP)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Payback (Months)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748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Conservative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P2.66M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P975K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32.7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Moderate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P4.25M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P1.95M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18096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26.1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2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Aggressive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P6.20M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13.5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3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1A202C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6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P4.39M</a:t>
                      </a:r>
                      <a:endParaRPr lang="en-US" sz="16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C05621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16.9</a:t>
                      </a:r>
                      <a:endParaRPr lang="en-US" sz="20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54864" marR="54864" marT="0" marB="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5143500"/>
            <a:ext cx="6858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16000" y="52705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b="1" spc="100" kern="0" dirty="0">
                <a:solidFill>
                  <a:srgbClr val="C0562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 FORMULA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16000" y="5651500"/>
            <a:ext cx="6350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Payback = Cost / (Savings x 1.25)</a:t>
            </a:r>
            <a:endParaRPr lang="en-US" sz="1600" dirty="0"/>
          </a:p>
          <a:p>
            <a:pPr algn="l">
              <a:lnSpc>
                <a:spcPct val="150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1.25x = throughput gain + scrap reduction + lights-out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128000" y="5143500"/>
            <a:ext cx="7366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382000" y="5715000"/>
            <a:ext cx="685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[STAFF: Insert payback period bar chart — conservative / moderate / aggressive]</a:t>
            </a:r>
            <a:endParaRPr lang="en-US" sz="1400" dirty="0"/>
          </a:p>
          <a:p>
            <a:pPr algn="ctr">
              <a:lnSpc>
                <a:spcPct val="120000"/>
              </a:lnSpc>
            </a:pPr>
            <a:r>
              <a:rPr lang="en-US" sz="1400" i="1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Include 24-month target line for visual reference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62000" y="7048500"/>
            <a:ext cx="14732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validation: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Only the aggressive deployment achieves the ~2-year payback target. A single cobot on one shift takes 10+ years to pay back — </a:t>
            </a:r>
            <a:pPr algn="l">
              <a:lnSpc>
                <a:spcPct val="150000"/>
              </a:lnSpc>
            </a:pPr>
            <a:r>
              <a:rPr lang="en-US" sz="1600" b="1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cluster deployment across multiple machines and shifts is the correct strategy.</a:t>
            </a:r>
            <a:pPr algn="l">
              <a:lnSpc>
                <a:spcPct val="150000"/>
              </a:lnSpc>
            </a:pPr>
            <a:r>
              <a:rPr lang="en-US" sz="1600" dirty="0">
                <a:solidFill>
                  <a:srgbClr val="1A202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The same fixed cell cost is amortized over more labor-hours eliminated per additional shift.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62000" y="8801100"/>
            <a:ext cx="762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dirty="0">
                <a:solidFill>
                  <a:srgbClr val="71809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Source: Modeled from vendor quotes, PHP 260K labor, 59:1 exchange rate, 25% throughput uplift</a:t>
            </a:r>
            <a:endParaRPr lang="en-US" sz="12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Cobot Factory Operations: Payback Analysis &amp; Labor Market Impact</dc:title>
  <dc:subject>Cobot Factory Operations: Payback Analysis &amp; Labor Market Impact</dc:subject>
  <dc:creator>Kimi</dc:creator>
  <cp:lastModifiedBy>Kimi</cp:lastModifiedBy>
  <cp:revision>1</cp:revision>
  <dcterms:created xsi:type="dcterms:W3CDTF">2026-07-06T03:01:40Z</dcterms:created>
  <dcterms:modified xsi:type="dcterms:W3CDTF">2026-07-06T03:01:40Z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{"Label":"Cobot Factory Operations: Payback Analysis &amp; Labor Market Impact","ContentProducer":"001191110108MACG2KBH8F10000","ProduceID":"19edc14c-b732-88c2-8000-0000c2bb2227","ReservedCode1":"","ContentPropagator":"001191110108MACG2KBH8F20000","PropagateID":"19edbe86-1662-883f-8000-09d9ff80eb34","ReservedCode2":""}</vt:lpwstr>
  </property>
</Properties>
</file>